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bookmarkIdSeed="2">
  <p:sldMasterIdLst>
    <p:sldMasterId id="2147483694" r:id="rId2"/>
    <p:sldMasterId id="2147483706" r:id="rId3"/>
  </p:sldMasterIdLst>
  <p:notesMasterIdLst>
    <p:notesMasterId r:id="rId30"/>
  </p:notesMasterIdLst>
  <p:sldIdLst>
    <p:sldId id="299" r:id="rId4"/>
    <p:sldId id="300" r:id="rId5"/>
    <p:sldId id="302" r:id="rId6"/>
    <p:sldId id="301" r:id="rId7"/>
    <p:sldId id="303" r:id="rId8"/>
    <p:sldId id="256" r:id="rId9"/>
    <p:sldId id="278" r:id="rId10"/>
    <p:sldId id="270" r:id="rId11"/>
    <p:sldId id="292" r:id="rId12"/>
    <p:sldId id="289" r:id="rId13"/>
    <p:sldId id="290" r:id="rId14"/>
    <p:sldId id="295" r:id="rId15"/>
    <p:sldId id="304" r:id="rId16"/>
    <p:sldId id="305" r:id="rId17"/>
    <p:sldId id="306" r:id="rId18"/>
    <p:sldId id="312" r:id="rId19"/>
    <p:sldId id="307" r:id="rId20"/>
    <p:sldId id="308" r:id="rId21"/>
    <p:sldId id="309" r:id="rId22"/>
    <p:sldId id="311" r:id="rId23"/>
    <p:sldId id="310" r:id="rId24"/>
    <p:sldId id="313" r:id="rId25"/>
    <p:sldId id="314" r:id="rId26"/>
    <p:sldId id="317" r:id="rId27"/>
    <p:sldId id="315" r:id="rId28"/>
    <p:sldId id="318" r:id="rId29"/>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13" autoAdjust="0"/>
    <p:restoredTop sz="94671" autoAdjust="0"/>
  </p:normalViewPr>
  <p:slideViewPr>
    <p:cSldViewPr>
      <p:cViewPr varScale="1">
        <p:scale>
          <a:sx n="115" d="100"/>
          <a:sy n="115" d="100"/>
        </p:scale>
        <p:origin x="87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F5A12D-6F4B-4C26-A3F7-C6B687A7CB45}" type="doc">
      <dgm:prSet loTypeId="urn:microsoft.com/office/officeart/2005/8/layout/gear1" loCatId="process" qsTypeId="urn:microsoft.com/office/officeart/2005/8/quickstyle/simple1" qsCatId="simple" csTypeId="urn:microsoft.com/office/officeart/2005/8/colors/accent1_2" csCatId="accent1" phldr="1"/>
      <dgm:spPr/>
    </dgm:pt>
    <dgm:pt modelId="{83945ED1-17A7-41ED-886E-F8B42819A09A}">
      <dgm:prSet phldrT="[טקסט]"/>
      <dgm:spPr/>
      <dgm:t>
        <a:bodyPr/>
        <a:lstStyle/>
        <a:p>
          <a:pPr rtl="1"/>
          <a:r>
            <a:rPr lang="he-IL" dirty="0" smtClean="0"/>
            <a:t>נקודות למחשבה ופעולה ,תוך סקירת תחומים שונים ושאלות שונות </a:t>
          </a:r>
          <a:endParaRPr lang="he-IL" dirty="0"/>
        </a:p>
      </dgm:t>
    </dgm:pt>
    <dgm:pt modelId="{6FF8992F-1708-4937-8A51-FCFC3306BAE3}" type="parTrans" cxnId="{F0594986-BB1E-468C-A765-582A0ED8BD5A}">
      <dgm:prSet/>
      <dgm:spPr/>
      <dgm:t>
        <a:bodyPr/>
        <a:lstStyle/>
        <a:p>
          <a:pPr rtl="1"/>
          <a:endParaRPr lang="he-IL"/>
        </a:p>
      </dgm:t>
    </dgm:pt>
    <dgm:pt modelId="{65172C7A-68FA-498F-A128-0FCB6A958688}" type="sibTrans" cxnId="{F0594986-BB1E-468C-A765-582A0ED8BD5A}">
      <dgm:prSet/>
      <dgm:spPr/>
      <dgm:t>
        <a:bodyPr/>
        <a:lstStyle/>
        <a:p>
          <a:pPr rtl="1"/>
          <a:endParaRPr lang="he-IL"/>
        </a:p>
      </dgm:t>
    </dgm:pt>
    <dgm:pt modelId="{E7F94A64-05D8-4AE1-938A-53A74BA912BA}">
      <dgm:prSet phldrT="[טקסט]"/>
      <dgm:spPr/>
      <dgm:t>
        <a:bodyPr/>
        <a:lstStyle/>
        <a:p>
          <a:pPr rtl="1"/>
          <a:r>
            <a:rPr lang="he-IL" dirty="0" smtClean="0"/>
            <a:t>האם תלמיד 3 יחידות צריך לחשוב ?</a:t>
          </a:r>
          <a:endParaRPr lang="he-IL" dirty="0"/>
        </a:p>
      </dgm:t>
    </dgm:pt>
    <dgm:pt modelId="{09294FA9-ECAD-49A0-887C-945778C01B71}" type="parTrans" cxnId="{B6E24FBC-0E12-48CB-A551-3F8485D4B02B}">
      <dgm:prSet/>
      <dgm:spPr/>
      <dgm:t>
        <a:bodyPr/>
        <a:lstStyle/>
        <a:p>
          <a:pPr rtl="1"/>
          <a:endParaRPr lang="he-IL"/>
        </a:p>
      </dgm:t>
    </dgm:pt>
    <dgm:pt modelId="{E710BE78-8E23-42D5-8E48-5E2BB80A35F3}" type="sibTrans" cxnId="{B6E24FBC-0E12-48CB-A551-3F8485D4B02B}">
      <dgm:prSet/>
      <dgm:spPr/>
      <dgm:t>
        <a:bodyPr/>
        <a:lstStyle/>
        <a:p>
          <a:pPr rtl="1"/>
          <a:endParaRPr lang="he-IL"/>
        </a:p>
      </dgm:t>
    </dgm:pt>
    <dgm:pt modelId="{C9359DB4-2BDB-4567-9A58-FD270D6F59D1}">
      <dgm:prSet phldrT="[טקסט]"/>
      <dgm:spPr/>
      <dgm:t>
        <a:bodyPr/>
        <a:lstStyle/>
        <a:p>
          <a:pPr rtl="1"/>
          <a:r>
            <a:rPr lang="he-IL" dirty="0" smtClean="0"/>
            <a:t>האם תלמיד 3 יחידות מסוגל לחשוב ? </a:t>
          </a:r>
          <a:endParaRPr lang="he-IL" dirty="0"/>
        </a:p>
      </dgm:t>
    </dgm:pt>
    <dgm:pt modelId="{AF92565C-3495-4AC1-A8A0-F07D4595E785}" type="parTrans" cxnId="{593CD624-02FA-4F09-9ABA-B5834F9496D5}">
      <dgm:prSet/>
      <dgm:spPr/>
      <dgm:t>
        <a:bodyPr/>
        <a:lstStyle/>
        <a:p>
          <a:pPr rtl="1"/>
          <a:endParaRPr lang="he-IL"/>
        </a:p>
      </dgm:t>
    </dgm:pt>
    <dgm:pt modelId="{AE26F052-0508-4319-A532-86FB953E5AA0}" type="sibTrans" cxnId="{593CD624-02FA-4F09-9ABA-B5834F9496D5}">
      <dgm:prSet/>
      <dgm:spPr/>
      <dgm:t>
        <a:bodyPr/>
        <a:lstStyle/>
        <a:p>
          <a:pPr rtl="1"/>
          <a:endParaRPr lang="he-IL"/>
        </a:p>
      </dgm:t>
    </dgm:pt>
    <dgm:pt modelId="{6A7CD1E0-D919-4F60-B31A-CDF3537112A8}" type="pres">
      <dgm:prSet presAssocID="{63F5A12D-6F4B-4C26-A3F7-C6B687A7CB45}" presName="composite" presStyleCnt="0">
        <dgm:presLayoutVars>
          <dgm:chMax val="3"/>
          <dgm:animLvl val="lvl"/>
          <dgm:resizeHandles val="exact"/>
        </dgm:presLayoutVars>
      </dgm:prSet>
      <dgm:spPr/>
    </dgm:pt>
    <dgm:pt modelId="{ED82B7B0-3FAC-43B3-8A20-BDD8F8C940E9}" type="pres">
      <dgm:prSet presAssocID="{83945ED1-17A7-41ED-886E-F8B42819A09A}" presName="gear1" presStyleLbl="node1" presStyleIdx="0" presStyleCnt="3">
        <dgm:presLayoutVars>
          <dgm:chMax val="1"/>
          <dgm:bulletEnabled val="1"/>
        </dgm:presLayoutVars>
      </dgm:prSet>
      <dgm:spPr/>
      <dgm:t>
        <a:bodyPr/>
        <a:lstStyle/>
        <a:p>
          <a:endParaRPr lang="en-US"/>
        </a:p>
      </dgm:t>
    </dgm:pt>
    <dgm:pt modelId="{79B56CC4-0757-4050-A5E9-32EA6BBD1615}" type="pres">
      <dgm:prSet presAssocID="{83945ED1-17A7-41ED-886E-F8B42819A09A}" presName="gear1srcNode" presStyleLbl="node1" presStyleIdx="0" presStyleCnt="3"/>
      <dgm:spPr/>
      <dgm:t>
        <a:bodyPr/>
        <a:lstStyle/>
        <a:p>
          <a:endParaRPr lang="en-US"/>
        </a:p>
      </dgm:t>
    </dgm:pt>
    <dgm:pt modelId="{E71DCFF8-021B-4364-A8C5-5E5222B72EC9}" type="pres">
      <dgm:prSet presAssocID="{83945ED1-17A7-41ED-886E-F8B42819A09A}" presName="gear1dstNode" presStyleLbl="node1" presStyleIdx="0" presStyleCnt="3"/>
      <dgm:spPr/>
      <dgm:t>
        <a:bodyPr/>
        <a:lstStyle/>
        <a:p>
          <a:endParaRPr lang="en-US"/>
        </a:p>
      </dgm:t>
    </dgm:pt>
    <dgm:pt modelId="{93E22A3A-1BC7-4793-B1F3-10331FA162B9}" type="pres">
      <dgm:prSet presAssocID="{E7F94A64-05D8-4AE1-938A-53A74BA912BA}" presName="gear2" presStyleLbl="node1" presStyleIdx="1" presStyleCnt="3">
        <dgm:presLayoutVars>
          <dgm:chMax val="1"/>
          <dgm:bulletEnabled val="1"/>
        </dgm:presLayoutVars>
      </dgm:prSet>
      <dgm:spPr/>
      <dgm:t>
        <a:bodyPr/>
        <a:lstStyle/>
        <a:p>
          <a:endParaRPr lang="en-US"/>
        </a:p>
      </dgm:t>
    </dgm:pt>
    <dgm:pt modelId="{0AF3D0E5-8312-4819-86E0-E58C698C0707}" type="pres">
      <dgm:prSet presAssocID="{E7F94A64-05D8-4AE1-938A-53A74BA912BA}" presName="gear2srcNode" presStyleLbl="node1" presStyleIdx="1" presStyleCnt="3"/>
      <dgm:spPr/>
      <dgm:t>
        <a:bodyPr/>
        <a:lstStyle/>
        <a:p>
          <a:endParaRPr lang="en-US"/>
        </a:p>
      </dgm:t>
    </dgm:pt>
    <dgm:pt modelId="{A3ABEB2A-5543-41BF-BF85-DBFBB4E188C3}" type="pres">
      <dgm:prSet presAssocID="{E7F94A64-05D8-4AE1-938A-53A74BA912BA}" presName="gear2dstNode" presStyleLbl="node1" presStyleIdx="1" presStyleCnt="3"/>
      <dgm:spPr/>
      <dgm:t>
        <a:bodyPr/>
        <a:lstStyle/>
        <a:p>
          <a:endParaRPr lang="en-US"/>
        </a:p>
      </dgm:t>
    </dgm:pt>
    <dgm:pt modelId="{A4FB0236-3BE9-4571-9C18-5C639E0A42F8}" type="pres">
      <dgm:prSet presAssocID="{C9359DB4-2BDB-4567-9A58-FD270D6F59D1}" presName="gear3" presStyleLbl="node1" presStyleIdx="2" presStyleCnt="3"/>
      <dgm:spPr/>
      <dgm:t>
        <a:bodyPr/>
        <a:lstStyle/>
        <a:p>
          <a:endParaRPr lang="en-US"/>
        </a:p>
      </dgm:t>
    </dgm:pt>
    <dgm:pt modelId="{208C8CCE-A76F-43C7-B964-262BB68A0B35}" type="pres">
      <dgm:prSet presAssocID="{C9359DB4-2BDB-4567-9A58-FD270D6F59D1}" presName="gear3tx" presStyleLbl="node1" presStyleIdx="2" presStyleCnt="3">
        <dgm:presLayoutVars>
          <dgm:chMax val="1"/>
          <dgm:bulletEnabled val="1"/>
        </dgm:presLayoutVars>
      </dgm:prSet>
      <dgm:spPr/>
      <dgm:t>
        <a:bodyPr/>
        <a:lstStyle/>
        <a:p>
          <a:endParaRPr lang="en-US"/>
        </a:p>
      </dgm:t>
    </dgm:pt>
    <dgm:pt modelId="{CB709ED4-8DB9-474D-8FAB-BB60BA187CA0}" type="pres">
      <dgm:prSet presAssocID="{C9359DB4-2BDB-4567-9A58-FD270D6F59D1}" presName="gear3srcNode" presStyleLbl="node1" presStyleIdx="2" presStyleCnt="3"/>
      <dgm:spPr/>
      <dgm:t>
        <a:bodyPr/>
        <a:lstStyle/>
        <a:p>
          <a:endParaRPr lang="en-US"/>
        </a:p>
      </dgm:t>
    </dgm:pt>
    <dgm:pt modelId="{8D119655-2B0B-4043-A92B-A46CB038C770}" type="pres">
      <dgm:prSet presAssocID="{C9359DB4-2BDB-4567-9A58-FD270D6F59D1}" presName="gear3dstNode" presStyleLbl="node1" presStyleIdx="2" presStyleCnt="3"/>
      <dgm:spPr/>
      <dgm:t>
        <a:bodyPr/>
        <a:lstStyle/>
        <a:p>
          <a:endParaRPr lang="en-US"/>
        </a:p>
      </dgm:t>
    </dgm:pt>
    <dgm:pt modelId="{CB2DD73A-CA97-4E0C-AEB0-34B4042B3F8F}" type="pres">
      <dgm:prSet presAssocID="{65172C7A-68FA-498F-A128-0FCB6A958688}" presName="connector1" presStyleLbl="sibTrans2D1" presStyleIdx="0" presStyleCnt="3"/>
      <dgm:spPr/>
      <dgm:t>
        <a:bodyPr/>
        <a:lstStyle/>
        <a:p>
          <a:endParaRPr lang="en-US"/>
        </a:p>
      </dgm:t>
    </dgm:pt>
    <dgm:pt modelId="{DA635D6C-BDF3-4C6C-AE11-995BC0CAA175}" type="pres">
      <dgm:prSet presAssocID="{E710BE78-8E23-42D5-8E48-5E2BB80A35F3}" presName="connector2" presStyleLbl="sibTrans2D1" presStyleIdx="1" presStyleCnt="3"/>
      <dgm:spPr/>
      <dgm:t>
        <a:bodyPr/>
        <a:lstStyle/>
        <a:p>
          <a:endParaRPr lang="en-US"/>
        </a:p>
      </dgm:t>
    </dgm:pt>
    <dgm:pt modelId="{DB523685-5B59-4F2E-97D2-0B55BB7AAD6C}" type="pres">
      <dgm:prSet presAssocID="{AE26F052-0508-4319-A532-86FB953E5AA0}" presName="connector3" presStyleLbl="sibTrans2D1" presStyleIdx="2" presStyleCnt="3"/>
      <dgm:spPr/>
      <dgm:t>
        <a:bodyPr/>
        <a:lstStyle/>
        <a:p>
          <a:endParaRPr lang="en-US"/>
        </a:p>
      </dgm:t>
    </dgm:pt>
  </dgm:ptLst>
  <dgm:cxnLst>
    <dgm:cxn modelId="{D37B1BB2-8D22-450F-8936-C9C5B53F84AA}" type="presOf" srcId="{C9359DB4-2BDB-4567-9A58-FD270D6F59D1}" destId="{CB709ED4-8DB9-474D-8FAB-BB60BA187CA0}" srcOrd="2" destOrd="0" presId="urn:microsoft.com/office/officeart/2005/8/layout/gear1"/>
    <dgm:cxn modelId="{F36B5A41-A2B9-43B7-AC22-5C7B74BFDA04}" type="presOf" srcId="{63F5A12D-6F4B-4C26-A3F7-C6B687A7CB45}" destId="{6A7CD1E0-D919-4F60-B31A-CDF3537112A8}" srcOrd="0" destOrd="0" presId="urn:microsoft.com/office/officeart/2005/8/layout/gear1"/>
    <dgm:cxn modelId="{64B4147C-6F37-426D-9612-D843DFC76DD5}" type="presOf" srcId="{C9359DB4-2BDB-4567-9A58-FD270D6F59D1}" destId="{8D119655-2B0B-4043-A92B-A46CB038C770}" srcOrd="3" destOrd="0" presId="urn:microsoft.com/office/officeart/2005/8/layout/gear1"/>
    <dgm:cxn modelId="{BEA54C74-67CF-42F5-87DB-EA70AE12576B}" type="presOf" srcId="{83945ED1-17A7-41ED-886E-F8B42819A09A}" destId="{79B56CC4-0757-4050-A5E9-32EA6BBD1615}" srcOrd="1" destOrd="0" presId="urn:microsoft.com/office/officeart/2005/8/layout/gear1"/>
    <dgm:cxn modelId="{C0D98784-27F3-43BB-B076-3130BCE5215F}" type="presOf" srcId="{83945ED1-17A7-41ED-886E-F8B42819A09A}" destId="{E71DCFF8-021B-4364-A8C5-5E5222B72EC9}" srcOrd="2" destOrd="0" presId="urn:microsoft.com/office/officeart/2005/8/layout/gear1"/>
    <dgm:cxn modelId="{F0594986-BB1E-468C-A765-582A0ED8BD5A}" srcId="{63F5A12D-6F4B-4C26-A3F7-C6B687A7CB45}" destId="{83945ED1-17A7-41ED-886E-F8B42819A09A}" srcOrd="0" destOrd="0" parTransId="{6FF8992F-1708-4937-8A51-FCFC3306BAE3}" sibTransId="{65172C7A-68FA-498F-A128-0FCB6A958688}"/>
    <dgm:cxn modelId="{B263E5D4-F9E4-46C3-AB45-4D54460D6781}" type="presOf" srcId="{E7F94A64-05D8-4AE1-938A-53A74BA912BA}" destId="{A3ABEB2A-5543-41BF-BF85-DBFBB4E188C3}" srcOrd="2" destOrd="0" presId="urn:microsoft.com/office/officeart/2005/8/layout/gear1"/>
    <dgm:cxn modelId="{62562590-3087-4E8F-B0EE-04DC28FDDB2E}" type="presOf" srcId="{E7F94A64-05D8-4AE1-938A-53A74BA912BA}" destId="{93E22A3A-1BC7-4793-B1F3-10331FA162B9}" srcOrd="0" destOrd="0" presId="urn:microsoft.com/office/officeart/2005/8/layout/gear1"/>
    <dgm:cxn modelId="{B0B7B1E7-059B-4FA8-B930-6C5FB904AC83}" type="presOf" srcId="{C9359DB4-2BDB-4567-9A58-FD270D6F59D1}" destId="{A4FB0236-3BE9-4571-9C18-5C639E0A42F8}" srcOrd="0" destOrd="0" presId="urn:microsoft.com/office/officeart/2005/8/layout/gear1"/>
    <dgm:cxn modelId="{B926970E-232D-4FE6-8672-CA5F9BF8F478}" type="presOf" srcId="{65172C7A-68FA-498F-A128-0FCB6A958688}" destId="{CB2DD73A-CA97-4E0C-AEB0-34B4042B3F8F}" srcOrd="0" destOrd="0" presId="urn:microsoft.com/office/officeart/2005/8/layout/gear1"/>
    <dgm:cxn modelId="{63B6C0FE-A754-499B-9EE6-BC925ABCBC98}" type="presOf" srcId="{E7F94A64-05D8-4AE1-938A-53A74BA912BA}" destId="{0AF3D0E5-8312-4819-86E0-E58C698C0707}" srcOrd="1" destOrd="0" presId="urn:microsoft.com/office/officeart/2005/8/layout/gear1"/>
    <dgm:cxn modelId="{8C56E539-5803-4028-8BF1-306E2CD0023F}" type="presOf" srcId="{AE26F052-0508-4319-A532-86FB953E5AA0}" destId="{DB523685-5B59-4F2E-97D2-0B55BB7AAD6C}" srcOrd="0" destOrd="0" presId="urn:microsoft.com/office/officeart/2005/8/layout/gear1"/>
    <dgm:cxn modelId="{2082EA3C-FC70-46EA-911C-5835AE5DB448}" type="presOf" srcId="{83945ED1-17A7-41ED-886E-F8B42819A09A}" destId="{ED82B7B0-3FAC-43B3-8A20-BDD8F8C940E9}" srcOrd="0" destOrd="0" presId="urn:microsoft.com/office/officeart/2005/8/layout/gear1"/>
    <dgm:cxn modelId="{DAA868C0-780D-419E-A19C-4EA58E8502C3}" type="presOf" srcId="{C9359DB4-2BDB-4567-9A58-FD270D6F59D1}" destId="{208C8CCE-A76F-43C7-B964-262BB68A0B35}" srcOrd="1" destOrd="0" presId="urn:microsoft.com/office/officeart/2005/8/layout/gear1"/>
    <dgm:cxn modelId="{285901D6-84AE-43E3-B9A4-25BE60E0663D}" type="presOf" srcId="{E710BE78-8E23-42D5-8E48-5E2BB80A35F3}" destId="{DA635D6C-BDF3-4C6C-AE11-995BC0CAA175}" srcOrd="0" destOrd="0" presId="urn:microsoft.com/office/officeart/2005/8/layout/gear1"/>
    <dgm:cxn modelId="{B6E24FBC-0E12-48CB-A551-3F8485D4B02B}" srcId="{63F5A12D-6F4B-4C26-A3F7-C6B687A7CB45}" destId="{E7F94A64-05D8-4AE1-938A-53A74BA912BA}" srcOrd="1" destOrd="0" parTransId="{09294FA9-ECAD-49A0-887C-945778C01B71}" sibTransId="{E710BE78-8E23-42D5-8E48-5E2BB80A35F3}"/>
    <dgm:cxn modelId="{593CD624-02FA-4F09-9ABA-B5834F9496D5}" srcId="{63F5A12D-6F4B-4C26-A3F7-C6B687A7CB45}" destId="{C9359DB4-2BDB-4567-9A58-FD270D6F59D1}" srcOrd="2" destOrd="0" parTransId="{AF92565C-3495-4AC1-A8A0-F07D4595E785}" sibTransId="{AE26F052-0508-4319-A532-86FB953E5AA0}"/>
    <dgm:cxn modelId="{D9961CDC-7ED2-4D97-9A77-AB3892450DF9}" type="presParOf" srcId="{6A7CD1E0-D919-4F60-B31A-CDF3537112A8}" destId="{ED82B7B0-3FAC-43B3-8A20-BDD8F8C940E9}" srcOrd="0" destOrd="0" presId="urn:microsoft.com/office/officeart/2005/8/layout/gear1"/>
    <dgm:cxn modelId="{FC89F393-9920-44D6-A465-C6D519358CBC}" type="presParOf" srcId="{6A7CD1E0-D919-4F60-B31A-CDF3537112A8}" destId="{79B56CC4-0757-4050-A5E9-32EA6BBD1615}" srcOrd="1" destOrd="0" presId="urn:microsoft.com/office/officeart/2005/8/layout/gear1"/>
    <dgm:cxn modelId="{AC19EA09-E53A-49B5-AC57-F5290E6430CD}" type="presParOf" srcId="{6A7CD1E0-D919-4F60-B31A-CDF3537112A8}" destId="{E71DCFF8-021B-4364-A8C5-5E5222B72EC9}" srcOrd="2" destOrd="0" presId="urn:microsoft.com/office/officeart/2005/8/layout/gear1"/>
    <dgm:cxn modelId="{24973159-08C1-4C53-84FA-586D2C1FF199}" type="presParOf" srcId="{6A7CD1E0-D919-4F60-B31A-CDF3537112A8}" destId="{93E22A3A-1BC7-4793-B1F3-10331FA162B9}" srcOrd="3" destOrd="0" presId="urn:microsoft.com/office/officeart/2005/8/layout/gear1"/>
    <dgm:cxn modelId="{1E7A7610-DD3F-4FD0-8D5B-40E60E0EAC96}" type="presParOf" srcId="{6A7CD1E0-D919-4F60-B31A-CDF3537112A8}" destId="{0AF3D0E5-8312-4819-86E0-E58C698C0707}" srcOrd="4" destOrd="0" presId="urn:microsoft.com/office/officeart/2005/8/layout/gear1"/>
    <dgm:cxn modelId="{79E8F8C7-2759-4B63-8519-9AC5B039BAE0}" type="presParOf" srcId="{6A7CD1E0-D919-4F60-B31A-CDF3537112A8}" destId="{A3ABEB2A-5543-41BF-BF85-DBFBB4E188C3}" srcOrd="5" destOrd="0" presId="urn:microsoft.com/office/officeart/2005/8/layout/gear1"/>
    <dgm:cxn modelId="{4FB2082D-6DB4-4F5D-AE42-57121A528EED}" type="presParOf" srcId="{6A7CD1E0-D919-4F60-B31A-CDF3537112A8}" destId="{A4FB0236-3BE9-4571-9C18-5C639E0A42F8}" srcOrd="6" destOrd="0" presId="urn:microsoft.com/office/officeart/2005/8/layout/gear1"/>
    <dgm:cxn modelId="{A65140E8-2026-431F-90F6-81AD34E311C9}" type="presParOf" srcId="{6A7CD1E0-D919-4F60-B31A-CDF3537112A8}" destId="{208C8CCE-A76F-43C7-B964-262BB68A0B35}" srcOrd="7" destOrd="0" presId="urn:microsoft.com/office/officeart/2005/8/layout/gear1"/>
    <dgm:cxn modelId="{E19E0C61-C545-4EC0-87FB-1875E7A81E24}" type="presParOf" srcId="{6A7CD1E0-D919-4F60-B31A-CDF3537112A8}" destId="{CB709ED4-8DB9-474D-8FAB-BB60BA187CA0}" srcOrd="8" destOrd="0" presId="urn:microsoft.com/office/officeart/2005/8/layout/gear1"/>
    <dgm:cxn modelId="{82DCD43C-FE0C-4030-B1A8-FC264E0C049F}" type="presParOf" srcId="{6A7CD1E0-D919-4F60-B31A-CDF3537112A8}" destId="{8D119655-2B0B-4043-A92B-A46CB038C770}" srcOrd="9" destOrd="0" presId="urn:microsoft.com/office/officeart/2005/8/layout/gear1"/>
    <dgm:cxn modelId="{0821053B-A3B1-4A29-8EE3-9B8E5408F911}" type="presParOf" srcId="{6A7CD1E0-D919-4F60-B31A-CDF3537112A8}" destId="{CB2DD73A-CA97-4E0C-AEB0-34B4042B3F8F}" srcOrd="10" destOrd="0" presId="urn:microsoft.com/office/officeart/2005/8/layout/gear1"/>
    <dgm:cxn modelId="{FF3E0AD7-E1BE-44CE-8A3A-DBC626EDF62D}" type="presParOf" srcId="{6A7CD1E0-D919-4F60-B31A-CDF3537112A8}" destId="{DA635D6C-BDF3-4C6C-AE11-995BC0CAA175}" srcOrd="11" destOrd="0" presId="urn:microsoft.com/office/officeart/2005/8/layout/gear1"/>
    <dgm:cxn modelId="{4036710F-B7E9-4EF0-8A3C-B6AD02D9BC57}" type="presParOf" srcId="{6A7CD1E0-D919-4F60-B31A-CDF3537112A8}" destId="{DB523685-5B59-4F2E-97D2-0B55BB7AAD6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2B7B0-3FAC-43B3-8A20-BDD8F8C940E9}">
      <dsp:nvSpPr>
        <dsp:cNvPr id="0" name=""/>
        <dsp:cNvSpPr/>
      </dsp:nvSpPr>
      <dsp:spPr>
        <a:xfrm>
          <a:off x="3382649" y="2054296"/>
          <a:ext cx="2510807" cy="2510807"/>
        </a:xfrm>
        <a:prstGeom prst="gear9">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1">
            <a:lnSpc>
              <a:spcPct val="90000"/>
            </a:lnSpc>
            <a:spcBef>
              <a:spcPct val="0"/>
            </a:spcBef>
            <a:spcAft>
              <a:spcPct val="35000"/>
            </a:spcAft>
          </a:pPr>
          <a:r>
            <a:rPr lang="he-IL" sz="1300" kern="1200" dirty="0" smtClean="0"/>
            <a:t>נקודות למחשבה ופעולה ,תוך סקירת תחומים שונים ושאלות שונות </a:t>
          </a:r>
          <a:endParaRPr lang="he-IL" sz="1300" kern="1200" dirty="0"/>
        </a:p>
      </dsp:txBody>
      <dsp:txXfrm>
        <a:off x="3887433" y="2642441"/>
        <a:ext cx="1501239" cy="1290606"/>
      </dsp:txXfrm>
    </dsp:sp>
    <dsp:sp modelId="{93E22A3A-1BC7-4793-B1F3-10331FA162B9}">
      <dsp:nvSpPr>
        <dsp:cNvPr id="0" name=""/>
        <dsp:cNvSpPr/>
      </dsp:nvSpPr>
      <dsp:spPr>
        <a:xfrm>
          <a:off x="1921816" y="1460833"/>
          <a:ext cx="1826041" cy="1826041"/>
        </a:xfrm>
        <a:prstGeom prst="gear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1">
            <a:lnSpc>
              <a:spcPct val="90000"/>
            </a:lnSpc>
            <a:spcBef>
              <a:spcPct val="0"/>
            </a:spcBef>
            <a:spcAft>
              <a:spcPct val="35000"/>
            </a:spcAft>
          </a:pPr>
          <a:r>
            <a:rPr lang="he-IL" sz="1300" kern="1200" dirty="0" smtClean="0"/>
            <a:t>האם תלמיד 3 יחידות צריך לחשוב ?</a:t>
          </a:r>
          <a:endParaRPr lang="he-IL" sz="1300" kern="1200" dirty="0"/>
        </a:p>
      </dsp:txBody>
      <dsp:txXfrm>
        <a:off x="2381527" y="1923323"/>
        <a:ext cx="906619" cy="901061"/>
      </dsp:txXfrm>
    </dsp:sp>
    <dsp:sp modelId="{A4FB0236-3BE9-4571-9C18-5C639E0A42F8}">
      <dsp:nvSpPr>
        <dsp:cNvPr id="0" name=""/>
        <dsp:cNvSpPr/>
      </dsp:nvSpPr>
      <dsp:spPr>
        <a:xfrm rot="20700000">
          <a:off x="2944586" y="201050"/>
          <a:ext cx="1789148" cy="1789148"/>
        </a:xfrm>
        <a:prstGeom prst="gear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1">
            <a:lnSpc>
              <a:spcPct val="90000"/>
            </a:lnSpc>
            <a:spcBef>
              <a:spcPct val="0"/>
            </a:spcBef>
            <a:spcAft>
              <a:spcPct val="35000"/>
            </a:spcAft>
          </a:pPr>
          <a:r>
            <a:rPr lang="he-IL" sz="1300" kern="1200" dirty="0" smtClean="0"/>
            <a:t>האם תלמיד 3 יחידות מסוגל לחשוב ? </a:t>
          </a:r>
          <a:endParaRPr lang="he-IL" sz="1300" kern="1200" dirty="0"/>
        </a:p>
      </dsp:txBody>
      <dsp:txXfrm rot="-20700000">
        <a:off x="3336998" y="593463"/>
        <a:ext cx="1004322" cy="1004322"/>
      </dsp:txXfrm>
    </dsp:sp>
    <dsp:sp modelId="{CB2DD73A-CA97-4E0C-AEB0-34B4042B3F8F}">
      <dsp:nvSpPr>
        <dsp:cNvPr id="0" name=""/>
        <dsp:cNvSpPr/>
      </dsp:nvSpPr>
      <dsp:spPr>
        <a:xfrm>
          <a:off x="3193673" y="1673092"/>
          <a:ext cx="3213833" cy="3213833"/>
        </a:xfrm>
        <a:prstGeom prst="circularArrow">
          <a:avLst>
            <a:gd name="adj1" fmla="val 4687"/>
            <a:gd name="adj2" fmla="val 299029"/>
            <a:gd name="adj3" fmla="val 2524375"/>
            <a:gd name="adj4" fmla="val 1584370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635D6C-BDF3-4C6C-AE11-995BC0CAA175}">
      <dsp:nvSpPr>
        <dsp:cNvPr id="0" name=""/>
        <dsp:cNvSpPr/>
      </dsp:nvSpPr>
      <dsp:spPr>
        <a:xfrm>
          <a:off x="1598428" y="1055208"/>
          <a:ext cx="2335050" cy="233505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523685-5B59-4F2E-97D2-0B55BB7AAD6C}">
      <dsp:nvSpPr>
        <dsp:cNvPr id="0" name=""/>
        <dsp:cNvSpPr/>
      </dsp:nvSpPr>
      <dsp:spPr>
        <a:xfrm>
          <a:off x="2530737" y="-192431"/>
          <a:ext cx="2517654" cy="251765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4/23/2017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a:p>
        </p:txBody>
      </p:sp>
    </p:spTree>
    <p:extLst>
      <p:ext uri="{BB962C8B-B14F-4D97-AF65-F5344CB8AC3E}">
        <p14:creationId xmlns:p14="http://schemas.microsoft.com/office/powerpoint/2010/main" val="1087627276"/>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a:t>
            </a:fld>
            <a:endParaRPr lang="en-US"/>
          </a:p>
        </p:txBody>
      </p:sp>
    </p:spTree>
    <p:extLst>
      <p:ext uri="{BB962C8B-B14F-4D97-AF65-F5344CB8AC3E}">
        <p14:creationId xmlns:p14="http://schemas.microsoft.com/office/powerpoint/2010/main" val="2373462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blipFill dpi="0" rotWithShape="1">
          <a:blip r:embed="rId2">
            <a:lum bright="42000" contrast="-68000"/>
          </a:blip>
          <a:srcRect/>
          <a:stretch>
            <a:fillRect l="-30000" t="-20000" r="-2000" b="12000"/>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6894576"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0"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he-IL" smtClean="0"/>
              <a:t>לחץ כדי לערוך סגנון כותרת של תבנית בסיס</a:t>
            </a:r>
            <a:endParaRPr lang="en-US" dirty="0"/>
          </a:p>
        </p:txBody>
      </p:sp>
      <p:sp>
        <p:nvSpPr>
          <p:cNvPr id="9" name="Subtitle 8"/>
          <p:cNvSpPr>
            <a:spLocks noGrp="1"/>
          </p:cNvSpPr>
          <p:nvPr>
            <p:ph type="subTitle" idx="1"/>
          </p:nvPr>
        </p:nvSpPr>
        <p:spPr>
          <a:xfrm>
            <a:off x="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e-IL" smtClean="0"/>
              <a:t>לחץ כדי לערוך סגנון כותרת משנה של תבנית בסיס</a:t>
            </a:r>
            <a:endParaRPr lang="en-US" dirty="0"/>
          </a:p>
        </p:txBody>
      </p:sp>
      <p:sp>
        <p:nvSpPr>
          <p:cNvPr id="28" name="Date Placeholder 27"/>
          <p:cNvSpPr>
            <a:spLocks noGrp="1"/>
          </p:cNvSpPr>
          <p:nvPr>
            <p:ph type="dt" sz="half" idx="10"/>
          </p:nvPr>
        </p:nvSpPr>
        <p:spPr>
          <a:xfrm>
            <a:off x="7086600" y="6068699"/>
            <a:ext cx="2057400" cy="685800"/>
          </a:xfrm>
        </p:spPr>
        <p:txBody>
          <a:bodyPr>
            <a:noAutofit/>
          </a:bodyPr>
          <a:lstStyle>
            <a:lvl1pPr algn="ctr">
              <a:defRPr sz="2000">
                <a:solidFill>
                  <a:srgbClr val="FFFFFF"/>
                </a:solidFill>
              </a:defRPr>
            </a:lvl1pPr>
          </a:lstStyle>
          <a:p>
            <a:pPr algn="ctr"/>
            <a:fld id="{743653DA-8BF4-4869-96FE-9BCF43372D46}" type="datetime8">
              <a:rPr lang="en-US" smtClean="0"/>
              <a:pPr algn="ctr"/>
              <a:t>4/23/2017 2:38 PM</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8D3816DF-213E-421B-92D3-C068DBB023D6}" type="datetime8">
              <a:rPr lang="en-US" smtClean="0">
                <a:solidFill>
                  <a:schemeClr val="tx2"/>
                </a:solidFill>
              </a:rPr>
              <a:pPr/>
              <a:t>4/23/2017 2:38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a:xfrm>
            <a:off x="6553200" y="6248402"/>
            <a:ext cx="2209800" cy="365125"/>
          </a:xfrm>
        </p:spPr>
        <p:txBody>
          <a:bodyPr/>
          <a:lstStyle/>
          <a:p>
            <a:fld id="{8D3816DF-213E-421B-92D3-C068DBB023D6}" type="datetime8">
              <a:rPr lang="en-US" smtClean="0">
                <a:solidFill>
                  <a:schemeClr val="tx2"/>
                </a:solidFill>
              </a:rPr>
              <a:pPr/>
              <a:t>4/23/2017 2:38 PM</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2AC53DF-4216-466D-99A7-94400E6C2A25}" type="slidenum">
              <a:rPr lang="en-US" sz="1200" smtClean="0">
                <a:solidFill>
                  <a:schemeClr val="tx2"/>
                </a:solidFill>
              </a: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5F3ED0-C29D-44D8-BFEC-D9E6C6EA9E3F}" type="datetimeFigureOut">
              <a:rPr lang="en-US" smtClean="0"/>
              <a:pPr/>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2C7B7-A4FB-46EF-BE09-1F8F9BCAC34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5F3ED0-C29D-44D8-BFEC-D9E6C6EA9E3F}" type="datetimeFigureOut">
              <a:rPr lang="en-US" smtClean="0"/>
              <a:pPr/>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2C7B7-A4FB-46EF-BE09-1F8F9BCAC34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5F3ED0-C29D-44D8-BFEC-D9E6C6EA9E3F}" type="datetimeFigureOut">
              <a:rPr lang="en-US" smtClean="0"/>
              <a:pPr/>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2C7B7-A4FB-46EF-BE09-1F8F9BCAC34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5F3ED0-C29D-44D8-BFEC-D9E6C6EA9E3F}" type="datetimeFigureOut">
              <a:rPr lang="en-US" smtClean="0"/>
              <a:pPr/>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2C7B7-A4FB-46EF-BE09-1F8F9BCAC34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5F3ED0-C29D-44D8-BFEC-D9E6C6EA9E3F}" type="datetimeFigureOut">
              <a:rPr lang="en-US" smtClean="0"/>
              <a:pPr/>
              <a:t>4/23/2017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92C7B7-A4FB-46EF-BE09-1F8F9BCAC34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5F3ED0-C29D-44D8-BFEC-D9E6C6EA9E3F}" type="datetimeFigureOut">
              <a:rPr lang="en-US" smtClean="0"/>
              <a:pPr/>
              <a:t>4/23/2017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92C7B7-A4FB-46EF-BE09-1F8F9BCAC34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5F3ED0-C29D-44D8-BFEC-D9E6C6EA9E3F}" type="datetimeFigureOut">
              <a:rPr lang="en-US" smtClean="0"/>
              <a:pPr/>
              <a:t>4/23/2017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92C7B7-A4FB-46EF-BE09-1F8F9BCAC34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5F3ED0-C29D-44D8-BFEC-D9E6C6EA9E3F}" type="datetimeFigureOut">
              <a:rPr lang="en-US" smtClean="0"/>
              <a:pPr/>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2C7B7-A4FB-46EF-BE09-1F8F9BCAC3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he-IL" smtClean="0"/>
              <a:t>לחץ כדי לערוך סגנון כותרת של תבנית בסיס</a:t>
            </a:r>
            <a:endParaRPr lang="en-US" dirty="0"/>
          </a:p>
        </p:txBody>
      </p:sp>
      <p:sp>
        <p:nvSpPr>
          <p:cNvPr id="4" name="Date Placeholder 3"/>
          <p:cNvSpPr>
            <a:spLocks noGrp="1"/>
          </p:cNvSpPr>
          <p:nvPr>
            <p:ph type="dt" sz="half" idx="10"/>
          </p:nvPr>
        </p:nvSpPr>
        <p:spPr/>
        <p:txBody>
          <a:bodyPr/>
          <a:lstStyle/>
          <a:p>
            <a:fld id="{B7129108-AC8D-4212-9283-60D9E99BF07A}" type="datetime8">
              <a:rPr lang="en-US" smtClean="0"/>
              <a:pPr/>
              <a:t>4/23/2017 2:38 PM</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5F3ED0-C29D-44D8-BFEC-D9E6C6EA9E3F}" type="datetimeFigureOut">
              <a:rPr lang="en-US" smtClean="0"/>
              <a:pPr/>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2C7B7-A4FB-46EF-BE09-1F8F9BCAC34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5F3ED0-C29D-44D8-BFEC-D9E6C6EA9E3F}" type="datetimeFigureOut">
              <a:rPr lang="en-US" smtClean="0"/>
              <a:pPr/>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2C7B7-A4FB-46EF-BE09-1F8F9BCAC34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5F3ED0-C29D-44D8-BFEC-D9E6C6EA9E3F}" type="datetimeFigureOut">
              <a:rPr lang="en-US" smtClean="0"/>
              <a:pPr/>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2C7B7-A4FB-46EF-BE09-1F8F9BCAC3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e-IL" smtClean="0"/>
              <a:t>לחץ כדי לערוך סגנונות טקסט של תבנית בסיס</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he-IL" smtClean="0"/>
              <a:t>לחץ כדי לערוך סגנון כותרת של תבנית בסיס</a:t>
            </a:r>
            <a:endParaRPr lang="en-US" dirty="0"/>
          </a:p>
        </p:txBody>
      </p:sp>
      <p:sp>
        <p:nvSpPr>
          <p:cNvPr id="12" name="Date Placeholder 11"/>
          <p:cNvSpPr>
            <a:spLocks noGrp="1"/>
          </p:cNvSpPr>
          <p:nvPr>
            <p:ph type="dt" sz="half" idx="10"/>
          </p:nvPr>
        </p:nvSpPr>
        <p:spPr/>
        <p:txBody>
          <a:bodyPr/>
          <a:lstStyle/>
          <a:p>
            <a:fld id="{B6DED3D3-6235-4F4C-B439-DF277FB555A7}" type="datetime8">
              <a:rPr lang="en-US" smtClean="0"/>
              <a:pPr/>
              <a:t>4/23/2017 2:38 PM</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a:fld id="{1AD93096-5B34-4342-9326-69289CEAE4C2}" type="slidenum">
              <a:rPr lang="en-US" smtClean="0"/>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8" name="Date Placeholder 7"/>
          <p:cNvSpPr>
            <a:spLocks noGrp="1"/>
          </p:cNvSpPr>
          <p:nvPr>
            <p:ph type="dt" sz="half" idx="15"/>
          </p:nvPr>
        </p:nvSpPr>
        <p:spPr/>
        <p:txBody>
          <a:bodyPr rtlCol="0"/>
          <a:lstStyle/>
          <a:p>
            <a:fld id="{3B5F1E3E-4B2F-4895-B65E-28B2E64F39F6}" type="datetime8">
              <a:rPr lang="en-US" smtClean="0"/>
              <a:pPr/>
              <a:t>4/23/2017 2:38 PM</a:t>
            </a:fld>
            <a:endParaRPr lang="en-US"/>
          </a:p>
        </p:txBody>
      </p:sp>
      <p:sp>
        <p:nvSpPr>
          <p:cNvPr id="10" name="Slide Number Placeholder 9"/>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he-IL" smtClean="0"/>
              <a:t>לחץ כדי לערוך סגנון כותרת של תבנית בסיס</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0" name="Date Placeholder 9"/>
          <p:cNvSpPr>
            <a:spLocks noGrp="1"/>
          </p:cNvSpPr>
          <p:nvPr>
            <p:ph type="dt" sz="half" idx="15"/>
          </p:nvPr>
        </p:nvSpPr>
        <p:spPr/>
        <p:txBody>
          <a:bodyPr rtlCol="0"/>
          <a:lstStyle/>
          <a:p>
            <a:fld id="{63085435-8225-4333-BFFA-0096413F0D76}" type="datetime8">
              <a:rPr lang="en-US" smtClean="0"/>
              <a:pPr/>
              <a:t>4/23/2017 2:38 PM</a:t>
            </a:fld>
            <a:endParaRPr lang="en-US"/>
          </a:p>
        </p:txBody>
      </p:sp>
      <p:sp>
        <p:nvSpPr>
          <p:cNvPr id="12" name="Slide Number Placeholder 11"/>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he-IL" smtClean="0"/>
              <a:t>לחץ כדי לערוך סגנונות טקסט של תבנית בסיס</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he-IL" smtClean="0"/>
              <a:t>לחץ כדי לערוך סגנונות טקסט של תבנית בסיס</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0783C494-2A87-468C-A21B-CB14FB9ABB00}" type="datetime8">
              <a:rPr lang="en-US" smtClean="0"/>
              <a:pPr/>
              <a:t>4/23/2017 2:38 PM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80FA0-5B31-4864-A2BB-719EA5A679C6}" type="datetime8">
              <a:rPr lang="en-US" smtClean="0"/>
              <a:pPr/>
              <a:t>4/23/2017 2:38 PM</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AD93096-5B34-4342-9326-69289CEAE4C2}" type="slidenum">
              <a:rPr lang="en-US" smtClean="0"/>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he-IL" smtClean="0"/>
              <a:t>לחץ כדי לערוך סגנון כותרת של תבנית בסיס</a:t>
            </a:r>
            <a:endParaRPr lang="en-US" dirty="0"/>
          </a:p>
        </p:txBody>
      </p:sp>
      <p:sp>
        <p:nvSpPr>
          <p:cNvPr id="5" name="Date Placeholder 4"/>
          <p:cNvSpPr>
            <a:spLocks noGrp="1"/>
          </p:cNvSpPr>
          <p:nvPr>
            <p:ph type="dt" sz="half" idx="10"/>
          </p:nvPr>
        </p:nvSpPr>
        <p:spPr/>
        <p:txBody>
          <a:bodyPr/>
          <a:lstStyle/>
          <a:p>
            <a:fld id="{4BECC0C8-36B8-442A-833D-B6AACE86BB77}" type="datetime8">
              <a:rPr lang="en-US" smtClean="0"/>
              <a:pPr/>
              <a:t>4/23/2017 2:38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9" name="Content Placeholder 8"/>
          <p:cNvSpPr>
            <a:spLocks noGrp="1"/>
          </p:cNvSpPr>
          <p:nvPr>
            <p:ph sz="quarter" idx="1"/>
          </p:nvPr>
        </p:nvSpPr>
        <p:spPr>
          <a:xfrm>
            <a:off x="381000" y="1752600"/>
            <a:ext cx="6400800" cy="44196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pic>
        <p:nvPicPr>
          <p:cNvPr id="8" name="Picture 7" descr="sm_pencil.png"/>
          <p:cNvPicPr>
            <a:picLocks noChangeAspect="1"/>
          </p:cNvPicPr>
          <p:nvPr userDrawn="1"/>
        </p:nvPicPr>
        <p:blipFill>
          <a:blip r:embed="rId2"/>
          <a:stretch>
            <a:fillRect/>
          </a:stretch>
        </p:blipFill>
        <p:spPr>
          <a:xfrm>
            <a:off x="6934200" y="1755648"/>
            <a:ext cx="1615307" cy="2145615"/>
          </a:xfrm>
          <a:prstGeom prst="rect">
            <a:avLst/>
          </a:prstGeom>
          <a:ln w="50800" cap="sq" cmpd="dbl">
            <a:solidFill>
              <a:schemeClr val="accent2"/>
            </a:solidFill>
            <a:miter lim="800000"/>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he-IL" smtClean="0"/>
              <a:t>לחץ כדי לערוך סגנונות טקסט של תבנית בסיס</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he-IL" smtClean="0"/>
              <a:t>לחץ כדי לערוך סגנון כותרת של תבנית בסיס</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p>
            <a:fld id="{51E20EC5-AC53-4169-941E-EDF10CD23748}" type="datetime8">
              <a:rPr lang="en-US" smtClean="0"/>
              <a:pPr/>
              <a:t>4/23/2017 2:38 PM</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a:fld id="{1AD93096-5B34-4342-9326-69289CEAE4C2}" type="slidenum">
              <a:rPr lang="en-US" smtClean="0"/>
              <a:pPr algn="ctr"/>
              <a:t>‹#›</a:t>
            </a:fld>
            <a:endParaRPr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he-IL" smtClean="0"/>
              <a:t>לחץ על הסמל כדי להוסיף תמונה</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he-IL" smtClean="0"/>
              <a:t>לחץ כדי לערוך סגנון כותרת של תבנית בסיס</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8D3816DF-213E-421B-92D3-C068DBB023D6}" type="datetime8">
              <a:rPr lang="en-US" smtClean="0">
                <a:solidFill>
                  <a:schemeClr val="tx2"/>
                </a:solidFill>
              </a:rPr>
              <a:pPr/>
              <a:t>4/23/2017 2:38 PM</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861060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8610600" y="1272222"/>
            <a:ext cx="533400" cy="244476"/>
          </a:xfrm>
          <a:prstGeom prst="rect">
            <a:avLst/>
          </a:prstGeom>
        </p:spPr>
        <p:txBody>
          <a:bodyPr vert="horz" anchor="ctr" anchorCtr="0">
            <a:normAutofit/>
          </a:bodyPr>
          <a:lstStyle>
            <a:lvl1pPr algn="ctr">
              <a:defRPr sz="1400" b="1">
                <a:solidFill>
                  <a:srgbClr val="FFFFFF"/>
                </a:solidFill>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1" eaLnBrk="1" latinLnBrk="0" hangingPunct="1">
        <a:spcBef>
          <a:spcPct val="0"/>
        </a:spcBef>
        <a:buNone/>
        <a:defRPr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r" rtl="1" eaLnBrk="1" hangingPunct="1">
        <a:defRPr kern="1200">
          <a:solidFill>
            <a:schemeClr val="tx1"/>
          </a:solidFill>
          <a:latin typeface="+mn-lt"/>
          <a:ea typeface="+mn-ea"/>
          <a:cs typeface="+mn-cs"/>
        </a:defRPr>
      </a:lvl1pPr>
      <a:lvl2pPr marL="457200" algn="r" rtl="1" eaLnBrk="1" hangingPunct="1">
        <a:defRPr kern="1200">
          <a:solidFill>
            <a:schemeClr val="tx1"/>
          </a:solidFill>
          <a:latin typeface="+mn-lt"/>
          <a:ea typeface="+mn-ea"/>
          <a:cs typeface="+mn-cs"/>
        </a:defRPr>
      </a:lvl2pPr>
      <a:lvl3pPr marL="914400" algn="r" rtl="1" eaLnBrk="1" hangingPunct="1">
        <a:defRPr kern="1200">
          <a:solidFill>
            <a:schemeClr val="tx1"/>
          </a:solidFill>
          <a:latin typeface="+mn-lt"/>
          <a:ea typeface="+mn-ea"/>
          <a:cs typeface="+mn-cs"/>
        </a:defRPr>
      </a:lvl3pPr>
      <a:lvl4pPr marL="1371600" algn="r" rtl="1" eaLnBrk="1" hangingPunct="1">
        <a:defRPr kern="1200">
          <a:solidFill>
            <a:schemeClr val="tx1"/>
          </a:solidFill>
          <a:latin typeface="+mn-lt"/>
          <a:ea typeface="+mn-ea"/>
          <a:cs typeface="+mn-cs"/>
        </a:defRPr>
      </a:lvl4pPr>
      <a:lvl5pPr marL="1828800" algn="r" rtl="1" eaLnBrk="1" hangingPunct="1">
        <a:defRPr kern="1200">
          <a:solidFill>
            <a:schemeClr val="tx1"/>
          </a:solidFill>
          <a:latin typeface="+mn-lt"/>
          <a:ea typeface="+mn-ea"/>
          <a:cs typeface="+mn-cs"/>
        </a:defRPr>
      </a:lvl5pPr>
      <a:lvl6pPr marL="2286000" algn="r" rtl="1" eaLnBrk="1" hangingPunct="1">
        <a:defRPr kern="1200">
          <a:solidFill>
            <a:schemeClr val="tx1"/>
          </a:solidFill>
          <a:latin typeface="+mn-lt"/>
          <a:ea typeface="+mn-ea"/>
          <a:cs typeface="+mn-cs"/>
        </a:defRPr>
      </a:lvl6pPr>
      <a:lvl7pPr marL="2743200" algn="r" rtl="1" eaLnBrk="1" hangingPunct="1">
        <a:defRPr kern="1200">
          <a:solidFill>
            <a:schemeClr val="tx1"/>
          </a:solidFill>
          <a:latin typeface="+mn-lt"/>
          <a:ea typeface="+mn-ea"/>
          <a:cs typeface="+mn-cs"/>
        </a:defRPr>
      </a:lvl7pPr>
      <a:lvl8pPr marL="3200400" algn="r" rtl="1" eaLnBrk="1" hangingPunct="1">
        <a:defRPr kern="1200">
          <a:solidFill>
            <a:schemeClr val="tx1"/>
          </a:solidFill>
          <a:latin typeface="+mn-lt"/>
          <a:ea typeface="+mn-ea"/>
          <a:cs typeface="+mn-cs"/>
        </a:defRPr>
      </a:lvl8pPr>
      <a:lvl9pPr marL="3657600" algn="r" rtl="1" eaLnBrk="1" hangingPunct="1">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F3ED0-C29D-44D8-BFEC-D9E6C6EA9E3F}" type="datetimeFigureOut">
              <a:rPr lang="en-US" smtClean="0"/>
              <a:pPr/>
              <a:t>4/23/2017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2C7B7-A4FB-46EF-BE09-1F8F9BCAC3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info.smkb.ac.il/home/home.exe/10978/2048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file:///D:\&#1489;&#1512;%20&#1488;&#1497;&#1500;&#1503;\&#1508;&#1512;&#1493;&#1497;&#1497;&#1511;&#1496;%20&#1502;&#1505;&#1499;&#1501;\&#1505;&#1497;&#1502;&#1493;&#1500;&#1510;&#1497;&#1492;.docx" TargetMode="External"/><Relationship Id="rId7" Type="http://schemas.openxmlformats.org/officeDocument/2006/relationships/slide" Target="slide17.xml"/><Relationship Id="rId2" Type="http://schemas.openxmlformats.org/officeDocument/2006/relationships/hyperlink" Target="&#1489;&#1493;&#1495;&#1503;%20&#1489;&#1488;&#1495;&#1493;&#1494;&#1497;&#1501;%20pre.docx" TargetMode="External"/><Relationship Id="rId1" Type="http://schemas.openxmlformats.org/officeDocument/2006/relationships/slideLayout" Target="../slideLayouts/slideLayout2.xml"/><Relationship Id="rId6" Type="http://schemas.openxmlformats.org/officeDocument/2006/relationships/hyperlink" Target="&#1513;&#1488;&#1500;&#1493;&#1503;%20&#1502;&#1505;&#1493;&#1490;&#1500;&#1493;&#1514;%20&#1506;&#1510;&#1502;&#1497;&#1514;%20post.docx" TargetMode="External"/><Relationship Id="rId5" Type="http://schemas.openxmlformats.org/officeDocument/2006/relationships/hyperlink" Target="&#1513;&#1488;&#1500;&#1493;&#1503;%20&#1502;&#1505;&#1493;&#1490;&#1500;&#1493;&#1514;%20&#1506;&#1510;&#1502;&#1497;&#1514;%20pre.docx" TargetMode="External"/><Relationship Id="rId4"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ctrTitle"/>
          </p:nvPr>
        </p:nvSpPr>
        <p:spPr>
          <a:xfrm>
            <a:off x="2051720" y="3068960"/>
            <a:ext cx="6787480" cy="2798440"/>
          </a:xfrm>
        </p:spPr>
        <p:txBody>
          <a:bodyPr>
            <a:normAutofit fontScale="90000"/>
          </a:bodyPr>
          <a:lstStyle/>
          <a:p>
            <a:pPr algn="ctr"/>
            <a:r>
              <a:rPr lang="he-IL" dirty="0"/>
              <a:t>האם תלמיד הלומד לקראת 3 </a:t>
            </a:r>
            <a:r>
              <a:rPr lang="he-IL" dirty="0" err="1"/>
              <a:t>יח"ל</a:t>
            </a:r>
            <a:r>
              <a:rPr lang="he-IL" dirty="0"/>
              <a:t> מסוגל לחשוב? </a:t>
            </a:r>
            <a:r>
              <a:rPr lang="he-IL" dirty="0" smtClean="0"/>
              <a:t/>
            </a:r>
            <a:br>
              <a:rPr lang="he-IL" dirty="0" smtClean="0"/>
            </a:br>
            <a:r>
              <a:rPr lang="he-IL" dirty="0" smtClean="0"/>
              <a:t>צריך </a:t>
            </a:r>
            <a:r>
              <a:rPr lang="he-IL" dirty="0"/>
              <a:t>לחשוב? </a:t>
            </a:r>
            <a:r>
              <a:rPr lang="he-IL" dirty="0" smtClean="0"/>
              <a:t/>
            </a:r>
            <a:br>
              <a:rPr lang="he-IL" dirty="0" smtClean="0"/>
            </a:br>
            <a:r>
              <a:rPr lang="he-IL" dirty="0" smtClean="0"/>
              <a:t>כמה </a:t>
            </a:r>
            <a:r>
              <a:rPr lang="he-IL" dirty="0"/>
              <a:t>נקודות למחשבה ופעולה</a:t>
            </a:r>
          </a:p>
        </p:txBody>
      </p:sp>
      <p:sp>
        <p:nvSpPr>
          <p:cNvPr id="5" name="כותרת משנה 4"/>
          <p:cNvSpPr>
            <a:spLocks noGrp="1"/>
          </p:cNvSpPr>
          <p:nvPr>
            <p:ph type="subTitle" idx="1"/>
          </p:nvPr>
        </p:nvSpPr>
        <p:spPr/>
        <p:txBody>
          <a:bodyPr>
            <a:normAutofit fontScale="77500" lnSpcReduction="20000"/>
          </a:bodyPr>
          <a:lstStyle/>
          <a:p>
            <a:pPr algn="ctr"/>
            <a:r>
              <a:rPr lang="he-IL" dirty="0" smtClean="0"/>
              <a:t>יפית בוכריס – כנס המורים הארצי למתמטיקה</a:t>
            </a:r>
          </a:p>
          <a:p>
            <a:pPr algn="ctr"/>
            <a:r>
              <a:rPr lang="he-IL" dirty="0" smtClean="0"/>
              <a:t> 5.4.17 , ט' ניסן תשע"ז  </a:t>
            </a:r>
            <a:endParaRPr lang="he-IL" dirty="0"/>
          </a:p>
        </p:txBody>
      </p:sp>
    </p:spTree>
    <p:extLst>
      <p:ext uri="{BB962C8B-B14F-4D97-AF65-F5344CB8AC3E}">
        <p14:creationId xmlns:p14="http://schemas.microsoft.com/office/powerpoint/2010/main" val="214675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רקע תאורטי – כפי שראינו בדו"ח </a:t>
            </a:r>
            <a:endParaRPr lang="he-IL" dirty="0"/>
          </a:p>
        </p:txBody>
      </p:sp>
      <p:sp>
        <p:nvSpPr>
          <p:cNvPr id="3" name="מציין מיקום תוכן 2"/>
          <p:cNvSpPr>
            <a:spLocks noGrp="1"/>
          </p:cNvSpPr>
          <p:nvPr>
            <p:ph sz="quarter" idx="1"/>
          </p:nvPr>
        </p:nvSpPr>
        <p:spPr/>
        <p:txBody>
          <a:bodyPr>
            <a:normAutofit fontScale="47500" lnSpcReduction="20000"/>
          </a:bodyPr>
          <a:lstStyle/>
          <a:p>
            <a:pPr>
              <a:lnSpc>
                <a:spcPct val="170000"/>
              </a:lnSpc>
            </a:pPr>
            <a:r>
              <a:rPr lang="he-IL" dirty="0" smtClean="0"/>
              <a:t>אחד </a:t>
            </a:r>
            <a:r>
              <a:rPr lang="he-IL" dirty="0" err="1" smtClean="0"/>
              <a:t>מתפקדיו</a:t>
            </a:r>
            <a:r>
              <a:rPr lang="he-IL" dirty="0" smtClean="0"/>
              <a:t> הבסיסיים של בית הספר הוא לפתח לומד עצמאי , שיגדל ויצמח לבוגר מוצלח בחברה . </a:t>
            </a:r>
          </a:p>
          <a:p>
            <a:pPr>
              <a:lnSpc>
                <a:spcPct val="170000"/>
              </a:lnSpc>
            </a:pPr>
            <a:r>
              <a:rPr lang="he-IL" dirty="0" smtClean="0"/>
              <a:t>אולם, נמצא  כי </a:t>
            </a:r>
            <a:r>
              <a:rPr lang="he-IL" dirty="0"/>
              <a:t>מבוגרים שנצפו בעת שערכו קניות בסופרמרקט ביצעו חישובים שונים, בעיקר חישובי כדאיות, בהצלחה (אחוז טעויות מזערי) תוך שימוש באסטרטגיות מגוונות וגמישות שלא נלמדו במסגרת חינוך פורמלי ואשר נוצרו אד-הוק. כאשר אותם מבוגרים התמודדו עם בעיות חשבון אלמנטריות שהוצגו להם בשאלון כתוב ובראיון בעל-פה, הם השתמשו בפרוצדורות "קשיחות" הנלמדות בבית הספר ואחוז הטעויות עלה </a:t>
            </a:r>
            <a:r>
              <a:rPr lang="he-IL" dirty="0" err="1"/>
              <a:t>לכ</a:t>
            </a:r>
            <a:r>
              <a:rPr lang="he-IL" dirty="0"/>
              <a:t>- 30% בממוצע. </a:t>
            </a:r>
            <a:r>
              <a:rPr lang="he-IL" dirty="0" smtClean="0"/>
              <a:t>(</a:t>
            </a:r>
            <a:r>
              <a:rPr lang="en-US" dirty="0" smtClean="0"/>
              <a:t>Lave,1988  </a:t>
            </a:r>
            <a:r>
              <a:rPr lang="he-IL" dirty="0" smtClean="0"/>
              <a:t>)</a:t>
            </a:r>
          </a:p>
          <a:p>
            <a:pPr>
              <a:lnSpc>
                <a:spcPct val="170000"/>
              </a:lnSpc>
            </a:pPr>
            <a:endParaRPr lang="he-IL" dirty="0" smtClean="0"/>
          </a:p>
          <a:p>
            <a:pPr>
              <a:lnSpc>
                <a:spcPct val="170000"/>
              </a:lnSpc>
            </a:pPr>
            <a:r>
              <a:rPr lang="he-IL" dirty="0" smtClean="0"/>
              <a:t>כמו כן , נמצא כי </a:t>
            </a:r>
            <a:r>
              <a:rPr lang="he-IL" dirty="0"/>
              <a:t>רוכלי רחוב צעירים בברזיל (בגילאים 9-15) ביצעו במהלך עבודתם חישובים - אשר ככל הנראה עוצבו על ידם - בקלות רבה הרבה יותר מאשר חישובים דומים שהוצגו להם במונחים של תרגילים מבית הספר. האסטרטגיות שננקטו במהלך העבודה בשוק, שהתבססו על חישובים מנטליים, היו שונות לחלוטין מאלה שננקטו במבחן הפורמלי שבו ניסו הילדים להפעיל, על פי רוב ללא הצלחה, רוטינות של חיבור וכפל שלמדו בבית הספר</a:t>
            </a:r>
            <a:r>
              <a:rPr lang="he-IL" dirty="0" smtClean="0"/>
              <a:t>.(</a:t>
            </a:r>
            <a:r>
              <a:rPr lang="en-US" dirty="0" err="1" smtClean="0"/>
              <a:t>Nunes</a:t>
            </a:r>
            <a:r>
              <a:rPr lang="en-US" dirty="0" smtClean="0"/>
              <a:t> et al.1993</a:t>
            </a:r>
            <a:r>
              <a:rPr lang="he-IL" dirty="0" smtClean="0"/>
              <a:t>)</a:t>
            </a:r>
            <a:endParaRPr lang="he-IL" dirty="0"/>
          </a:p>
        </p:txBody>
      </p:sp>
    </p:spTree>
    <p:extLst>
      <p:ext uri="{BB962C8B-B14F-4D97-AF65-F5344CB8AC3E}">
        <p14:creationId xmlns:p14="http://schemas.microsoft.com/office/powerpoint/2010/main" val="3349473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4294967295"/>
          </p:nvPr>
        </p:nvSpPr>
        <p:spPr>
          <a:xfrm>
            <a:off x="179512" y="764704"/>
            <a:ext cx="8964488" cy="5331296"/>
          </a:xfrm>
        </p:spPr>
        <p:txBody>
          <a:bodyPr>
            <a:normAutofit fontScale="85000" lnSpcReduction="10000"/>
          </a:bodyPr>
          <a:lstStyle/>
          <a:p>
            <a:r>
              <a:rPr lang="he-IL" dirty="0"/>
              <a:t>בהקשר זה אפשר להזכיר גם את דיווחו של </a:t>
            </a:r>
            <a:r>
              <a:rPr lang="he-IL" dirty="0" err="1"/>
              <a:t>הרנדון</a:t>
            </a:r>
            <a:r>
              <a:rPr lang="he-IL" dirty="0"/>
              <a:t> </a:t>
            </a:r>
            <a:r>
              <a:rPr lang="he-IL" dirty="0" smtClean="0"/>
              <a:t>(</a:t>
            </a:r>
            <a:r>
              <a:rPr lang="en-US" dirty="0" smtClean="0"/>
              <a:t>Herndon, </a:t>
            </a:r>
            <a:r>
              <a:rPr lang="en-US" dirty="0"/>
              <a:t>1971</a:t>
            </a:r>
            <a:r>
              <a:rPr lang="en-US" dirty="0" smtClean="0"/>
              <a:t>) </a:t>
            </a:r>
            <a:r>
              <a:rPr lang="he-IL" dirty="0" smtClean="0"/>
              <a:t>)מורה </a:t>
            </a:r>
            <a:r>
              <a:rPr lang="he-IL" dirty="0"/>
              <a:t>למתמטיקה בחטיבת ביניים אמריקאית שעבד עם תלמידים שנפלטו מכיתות רגילות. </a:t>
            </a:r>
            <a:r>
              <a:rPr lang="he-IL" dirty="0" err="1"/>
              <a:t>הרנדון</a:t>
            </a:r>
            <a:r>
              <a:rPr lang="he-IL" dirty="0"/>
              <a:t> תיאר את ניסיונו לגשר בין שיעורי המתמטיקה לבין הפעילות המתמטית של תלמידיו מחוץ לבית הספר במהלך עבודה או קניות. הניסיון נכשל: אחת הדוגמאות שמביא </a:t>
            </a:r>
            <a:r>
              <a:rPr lang="he-IL" dirty="0" err="1"/>
              <a:t>הרנדון</a:t>
            </a:r>
            <a:r>
              <a:rPr lang="he-IL" dirty="0"/>
              <a:t> היא של תלמיד שעבד אחר הצהרים כמסכם נקודות של ליגת כדורת (</a:t>
            </a:r>
            <a:r>
              <a:rPr lang="en-US" dirty="0"/>
              <a:t>bowling league scorer). </a:t>
            </a:r>
            <a:r>
              <a:rPr lang="he-IL" dirty="0"/>
              <a:t>תלמיד זה היה מסוגל לעסוק במספר סיכומים בו זמנית וללא כל טעות, אך לא יכול היה לפתור בעיית באולינג פשוטה ביותר במסגרת שיעור בבית הספר. ממצאי המחקרים הללו מפנים את תשומת הלב לאי יכולתה של המתמטיקה הבית ספרית להתחבר ליכולות התלמידים. למרות שניתן לפרש את הממצאים באורח פסימי לגבי למידה בית ספרית, הרי מצד שני אפשר לראות בהם "הוכחות קיום" להבנה ויכולת של יצירת מתמטיקה בקרב תלמידים שמקובל לסווגם כחלשים. </a:t>
            </a:r>
            <a:endParaRPr lang="he-IL" dirty="0" smtClean="0"/>
          </a:p>
        </p:txBody>
      </p:sp>
    </p:spTree>
    <p:extLst>
      <p:ext uri="{BB962C8B-B14F-4D97-AF65-F5344CB8AC3E}">
        <p14:creationId xmlns:p14="http://schemas.microsoft.com/office/powerpoint/2010/main" val="2887611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אם כך : </a:t>
            </a:r>
            <a:endParaRPr lang="he-IL" dirty="0"/>
          </a:p>
        </p:txBody>
      </p:sp>
      <p:sp>
        <p:nvSpPr>
          <p:cNvPr id="3" name="מציין מיקום תוכן 2"/>
          <p:cNvSpPr>
            <a:spLocks noGrp="1"/>
          </p:cNvSpPr>
          <p:nvPr>
            <p:ph sz="quarter" idx="1"/>
          </p:nvPr>
        </p:nvSpPr>
        <p:spPr/>
        <p:txBody>
          <a:bodyPr/>
          <a:lstStyle/>
          <a:p>
            <a:r>
              <a:rPr lang="he-IL" dirty="0" smtClean="0"/>
              <a:t>הוראה בדרך הקודמת לא הצליחה , אז ננסה ללמד אחרת...</a:t>
            </a:r>
            <a:endParaRPr lang="he-IL" dirty="0"/>
          </a:p>
        </p:txBody>
      </p: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2132856"/>
            <a:ext cx="3462485" cy="4635963"/>
          </a:xfrm>
          <a:prstGeom prst="rect">
            <a:avLst/>
          </a:prstGeom>
        </p:spPr>
      </p:pic>
    </p:spTree>
    <p:extLst>
      <p:ext uri="{BB962C8B-B14F-4D97-AF65-F5344CB8AC3E}">
        <p14:creationId xmlns:p14="http://schemas.microsoft.com/office/powerpoint/2010/main" val="1325736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p:cNvSpPr>
            <a:spLocks noGrp="1"/>
          </p:cNvSpPr>
          <p:nvPr>
            <p:ph type="body" idx="1"/>
          </p:nvPr>
        </p:nvSpPr>
        <p:spPr/>
        <p:txBody>
          <a:bodyPr/>
          <a:lstStyle/>
          <a:p>
            <a:pPr algn="ctr"/>
            <a:r>
              <a:rPr lang="he-IL" dirty="0" smtClean="0"/>
              <a:t>סדנא  </a:t>
            </a:r>
            <a:endParaRPr lang="he-IL" dirty="0"/>
          </a:p>
        </p:txBody>
      </p:sp>
      <p:sp>
        <p:nvSpPr>
          <p:cNvPr id="4" name="כותרת 3"/>
          <p:cNvSpPr>
            <a:spLocks noGrp="1"/>
          </p:cNvSpPr>
          <p:nvPr>
            <p:ph type="title"/>
          </p:nvPr>
        </p:nvSpPr>
        <p:spPr>
          <a:xfrm>
            <a:off x="1371600" y="1600200"/>
            <a:ext cx="7772400" cy="990600"/>
          </a:xfrm>
        </p:spPr>
        <p:txBody>
          <a:bodyPr>
            <a:normAutofit/>
          </a:bodyPr>
          <a:lstStyle/>
          <a:p>
            <a:pPr algn="ctr"/>
            <a:r>
              <a:rPr lang="he-IL" dirty="0" smtClean="0"/>
              <a:t>הוראה מתוך קונפליקט</a:t>
            </a:r>
            <a:endParaRPr lang="he-IL" dirty="0"/>
          </a:p>
        </p:txBody>
      </p:sp>
    </p:spTree>
    <p:extLst>
      <p:ext uri="{BB962C8B-B14F-4D97-AF65-F5344CB8AC3E}">
        <p14:creationId xmlns:p14="http://schemas.microsoft.com/office/powerpoint/2010/main" val="3309848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smtClean="0"/>
              <a:t>אתגר 1 : השתנות הממוצע </a:t>
            </a:r>
            <a:endParaRPr lang="he-IL" dirty="0"/>
          </a:p>
        </p:txBody>
      </p:sp>
      <p:pic>
        <p:nvPicPr>
          <p:cNvPr id="6" name="מציין מיקום תוכן 5"/>
          <p:cNvPicPr>
            <a:picLocks noGrp="1" noChangeAspect="1"/>
          </p:cNvPicPr>
          <p:nvPr>
            <p:ph sz="quarter" idx="1"/>
          </p:nvPr>
        </p:nvPicPr>
        <p:blipFill>
          <a:blip r:embed="rId2"/>
          <a:stretch>
            <a:fillRect/>
          </a:stretch>
        </p:blipFill>
        <p:spPr>
          <a:xfrm>
            <a:off x="3601800" y="1844824"/>
            <a:ext cx="5162550" cy="1440160"/>
          </a:xfrm>
          <a:prstGeom prst="rect">
            <a:avLst/>
          </a:prstGeom>
        </p:spPr>
      </p:pic>
      <p:pic>
        <p:nvPicPr>
          <p:cNvPr id="7" name="תמונה 6"/>
          <p:cNvPicPr>
            <a:picLocks noChangeAspect="1"/>
          </p:cNvPicPr>
          <p:nvPr/>
        </p:nvPicPr>
        <p:blipFill>
          <a:blip r:embed="rId3"/>
          <a:stretch>
            <a:fillRect/>
          </a:stretch>
        </p:blipFill>
        <p:spPr>
          <a:xfrm>
            <a:off x="395536" y="3555176"/>
            <a:ext cx="4608512" cy="1602016"/>
          </a:xfrm>
          <a:prstGeom prst="rect">
            <a:avLst/>
          </a:prstGeom>
        </p:spPr>
      </p:pic>
      <p:sp>
        <p:nvSpPr>
          <p:cNvPr id="8" name="TextBox 7"/>
          <p:cNvSpPr txBox="1"/>
          <p:nvPr/>
        </p:nvSpPr>
        <p:spPr>
          <a:xfrm>
            <a:off x="5035755" y="4653136"/>
            <a:ext cx="3616286" cy="646331"/>
          </a:xfrm>
          <a:prstGeom prst="rect">
            <a:avLst/>
          </a:prstGeom>
          <a:noFill/>
        </p:spPr>
        <p:txBody>
          <a:bodyPr wrap="square" rtlCol="1">
            <a:spAutoFit/>
          </a:bodyPr>
          <a:lstStyle/>
          <a:p>
            <a:pPr algn="r"/>
            <a:r>
              <a:rPr lang="he-IL" dirty="0" smtClean="0"/>
              <a:t>מה קשה פה ?</a:t>
            </a:r>
          </a:p>
          <a:p>
            <a:pPr algn="r"/>
            <a:r>
              <a:rPr lang="he-IL" dirty="0" smtClean="0"/>
              <a:t>איך נתחיל ?  </a:t>
            </a:r>
            <a:endParaRPr lang="he-IL" dirty="0"/>
          </a:p>
        </p:txBody>
      </p:sp>
      <p:pic>
        <p:nvPicPr>
          <p:cNvPr id="9" name="תמונה 8"/>
          <p:cNvPicPr>
            <a:picLocks noChangeAspect="1"/>
          </p:cNvPicPr>
          <p:nvPr/>
        </p:nvPicPr>
        <p:blipFill>
          <a:blip r:embed="rId4"/>
          <a:stretch>
            <a:fillRect/>
          </a:stretch>
        </p:blipFill>
        <p:spPr>
          <a:xfrm>
            <a:off x="2339752" y="5299467"/>
            <a:ext cx="5086350" cy="1409700"/>
          </a:xfrm>
          <a:prstGeom prst="rect">
            <a:avLst/>
          </a:prstGeom>
        </p:spPr>
      </p:pic>
    </p:spTree>
    <p:extLst>
      <p:ext uri="{BB962C8B-B14F-4D97-AF65-F5344CB8AC3E}">
        <p14:creationId xmlns:p14="http://schemas.microsoft.com/office/powerpoint/2010/main" val="891109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הצעה לפתיחת שיעור : </a:t>
            </a:r>
            <a:endParaRPr lang="he-IL" dirty="0"/>
          </a:p>
        </p:txBody>
      </p:sp>
      <p:sp>
        <p:nvSpPr>
          <p:cNvPr id="3" name="מציין מיקום תוכן 2"/>
          <p:cNvSpPr>
            <a:spLocks noGrp="1"/>
          </p:cNvSpPr>
          <p:nvPr>
            <p:ph sz="quarter" idx="1"/>
          </p:nvPr>
        </p:nvSpPr>
        <p:spPr>
          <a:xfrm>
            <a:off x="612648" y="1600200"/>
            <a:ext cx="8153400" cy="3773016"/>
          </a:xfrm>
        </p:spPr>
        <p:txBody>
          <a:bodyPr>
            <a:normAutofit/>
          </a:bodyPr>
          <a:lstStyle/>
          <a:p>
            <a:r>
              <a:rPr lang="he-IL" dirty="0" smtClean="0"/>
              <a:t>חמישה חברים אכלו יחד במסעדה בפירוט : </a:t>
            </a:r>
          </a:p>
          <a:p>
            <a:r>
              <a:rPr lang="he-IL" dirty="0" smtClean="0"/>
              <a:t>52 ₪ , 66 ₪,48 ₪ , 76 ₪ , 38 ₪ .</a:t>
            </a:r>
          </a:p>
          <a:p>
            <a:r>
              <a:rPr lang="he-IL" dirty="0" smtClean="0"/>
              <a:t>הם החליטו לחלוק בחשבון .</a:t>
            </a:r>
          </a:p>
          <a:p>
            <a:r>
              <a:rPr lang="he-IL" dirty="0" smtClean="0"/>
              <a:t>א. כמה על כל אחד לשלם ? </a:t>
            </a:r>
          </a:p>
          <a:p>
            <a:r>
              <a:rPr lang="he-IL" dirty="0" smtClean="0"/>
              <a:t>ב. החבר שאכל ב48 ₪ היה חייב לעזוב, השאיר 100 ₪ והלך ....</a:t>
            </a:r>
            <a:r>
              <a:rPr lang="he-IL" b="1" dirty="0" smtClean="0"/>
              <a:t> </a:t>
            </a:r>
          </a:p>
          <a:p>
            <a:r>
              <a:rPr lang="he-IL" b="1" dirty="0" smtClean="0"/>
              <a:t>כמה צריך עכשיו כל אחד לשלם ?</a:t>
            </a:r>
          </a:p>
          <a:p>
            <a:endParaRPr lang="he-IL" dirty="0"/>
          </a:p>
        </p:txBody>
      </p:sp>
      <p:sp>
        <p:nvSpPr>
          <p:cNvPr id="4" name="הסבר ענן 3"/>
          <p:cNvSpPr/>
          <p:nvPr/>
        </p:nvSpPr>
        <p:spPr>
          <a:xfrm>
            <a:off x="14952" y="5157192"/>
            <a:ext cx="4392488" cy="1872208"/>
          </a:xfrm>
          <a:prstGeom prst="cloudCallout">
            <a:avLst>
              <a:gd name="adj1" fmla="val 82356"/>
              <a:gd name="adj2" fmla="val -2468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smtClean="0"/>
          </a:p>
          <a:p>
            <a:pPr algn="ctr"/>
            <a:r>
              <a:rPr lang="he-IL" dirty="0" smtClean="0"/>
              <a:t>מה קורה לתלמיד? </a:t>
            </a:r>
          </a:p>
          <a:p>
            <a:pPr algn="ctr"/>
            <a:r>
              <a:rPr lang="he-IL" dirty="0" smtClean="0"/>
              <a:t>מה הקונפליקט עמו הוא צריך להתמודד? </a:t>
            </a:r>
          </a:p>
          <a:p>
            <a:pPr algn="ctr"/>
            <a:r>
              <a:rPr lang="he-IL" dirty="0" smtClean="0"/>
              <a:t>האם יש לו כלים להתמודד ?</a:t>
            </a:r>
          </a:p>
          <a:p>
            <a:pPr algn="ctr"/>
            <a:r>
              <a:rPr lang="he-IL" dirty="0" smtClean="0"/>
              <a:t>מה הרווחנו ? </a:t>
            </a:r>
          </a:p>
          <a:p>
            <a:pPr algn="ctr"/>
            <a:r>
              <a:rPr lang="he-IL" dirty="0" smtClean="0"/>
              <a:t>בזכות מה ?   </a:t>
            </a:r>
            <a:endParaRPr lang="he-IL" dirty="0"/>
          </a:p>
        </p:txBody>
      </p:sp>
    </p:spTree>
    <p:extLst>
      <p:ext uri="{BB962C8B-B14F-4D97-AF65-F5344CB8AC3E}">
        <p14:creationId xmlns:p14="http://schemas.microsoft.com/office/powerpoint/2010/main" val="56599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אתגר 2 : אחוזים </a:t>
            </a:r>
            <a:endParaRPr lang="he-IL" dirty="0"/>
          </a:p>
        </p:txBody>
      </p:sp>
      <p:sp>
        <p:nvSpPr>
          <p:cNvPr id="3" name="מציין מיקום תוכן 2"/>
          <p:cNvSpPr>
            <a:spLocks noGrp="1"/>
          </p:cNvSpPr>
          <p:nvPr>
            <p:ph sz="quarter" idx="1"/>
          </p:nvPr>
        </p:nvSpPr>
        <p:spPr/>
        <p:txBody>
          <a:bodyPr/>
          <a:lstStyle/>
          <a:p>
            <a:r>
              <a:rPr lang="he-IL" dirty="0" smtClean="0"/>
              <a:t>שלושה חברים החליטו להקים יחד עסק : </a:t>
            </a:r>
            <a:r>
              <a:rPr lang="he-IL" dirty="0" err="1" smtClean="0"/>
              <a:t>פיצריה</a:t>
            </a:r>
            <a:r>
              <a:rPr lang="he-IL" dirty="0" smtClean="0"/>
              <a:t>.</a:t>
            </a:r>
          </a:p>
          <a:p>
            <a:r>
              <a:rPr lang="he-IL" dirty="0" smtClean="0"/>
              <a:t>האחד השקיע : 1000 ₪.</a:t>
            </a:r>
          </a:p>
          <a:p>
            <a:r>
              <a:rPr lang="he-IL" dirty="0" smtClean="0"/>
              <a:t>השני השקיע : 2500 ₪ </a:t>
            </a:r>
          </a:p>
          <a:p>
            <a:r>
              <a:rPr lang="he-IL" dirty="0" smtClean="0"/>
              <a:t>והשלישי השקיע : 1500 ₪ .</a:t>
            </a:r>
          </a:p>
          <a:p>
            <a:r>
              <a:rPr lang="he-IL" dirty="0" smtClean="0"/>
              <a:t>א. מה חלקו באחוזים של כל שותף בחברה ? </a:t>
            </a:r>
          </a:p>
          <a:p>
            <a:r>
              <a:rPr lang="he-IL" dirty="0" smtClean="0"/>
              <a:t>ב. לאחר מספר שנים החליטו החברים להיפרד ,רווחי העסק עמדו על 12 מיליון ₪ . כיצד יחלקו ביניהם את הרווחים? </a:t>
            </a:r>
          </a:p>
        </p:txBody>
      </p:sp>
      <p:sp>
        <p:nvSpPr>
          <p:cNvPr id="4" name="הסבר ענן 3"/>
          <p:cNvSpPr/>
          <p:nvPr/>
        </p:nvSpPr>
        <p:spPr>
          <a:xfrm>
            <a:off x="14952" y="5157192"/>
            <a:ext cx="4392488" cy="1872208"/>
          </a:xfrm>
          <a:prstGeom prst="cloudCallout">
            <a:avLst>
              <a:gd name="adj1" fmla="val 82356"/>
              <a:gd name="adj2" fmla="val -2468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smtClean="0"/>
          </a:p>
          <a:p>
            <a:pPr algn="ctr"/>
            <a:r>
              <a:rPr lang="he-IL" dirty="0" smtClean="0"/>
              <a:t>מה קורה לתלמיד? </a:t>
            </a:r>
          </a:p>
          <a:p>
            <a:pPr algn="ctr"/>
            <a:r>
              <a:rPr lang="he-IL" dirty="0" smtClean="0"/>
              <a:t>מה הקונפליקט עמו הוא צריך להתמודד? </a:t>
            </a:r>
          </a:p>
          <a:p>
            <a:pPr algn="ctr"/>
            <a:r>
              <a:rPr lang="he-IL" dirty="0" smtClean="0"/>
              <a:t>האם יש לו כלים להתמודד ?</a:t>
            </a:r>
          </a:p>
          <a:p>
            <a:pPr algn="ctr"/>
            <a:r>
              <a:rPr lang="he-IL" dirty="0" smtClean="0"/>
              <a:t>מה הרווחנו ? </a:t>
            </a:r>
          </a:p>
          <a:p>
            <a:pPr algn="ctr"/>
            <a:r>
              <a:rPr lang="he-IL" dirty="0" smtClean="0"/>
              <a:t>בזכות מה ?   </a:t>
            </a:r>
            <a:endParaRPr lang="he-IL" dirty="0"/>
          </a:p>
        </p:txBody>
      </p:sp>
    </p:spTree>
    <p:extLst>
      <p:ext uri="{BB962C8B-B14F-4D97-AF65-F5344CB8AC3E}">
        <p14:creationId xmlns:p14="http://schemas.microsoft.com/office/powerpoint/2010/main" val="42813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אתגר 3 : אחוזים וגדילה ודעיכה </a:t>
            </a:r>
            <a:endParaRPr lang="he-IL" dirty="0"/>
          </a:p>
        </p:txBody>
      </p:sp>
      <p:sp>
        <p:nvSpPr>
          <p:cNvPr id="3" name="מציין מיקום תוכן 2"/>
          <p:cNvSpPr>
            <a:spLocks noGrp="1"/>
          </p:cNvSpPr>
          <p:nvPr>
            <p:ph sz="quarter" idx="1"/>
          </p:nvPr>
        </p:nvSpPr>
        <p:spPr/>
        <p:txBody>
          <a:bodyPr/>
          <a:lstStyle/>
          <a:p>
            <a:r>
              <a:rPr lang="he-IL" dirty="0" smtClean="0"/>
              <a:t>מחירה של מכונית יורד כל שנה ב8% . מחיר מכונית חדשה הוא 120,000 ₪ .</a:t>
            </a:r>
          </a:p>
          <a:p>
            <a:r>
              <a:rPr lang="he-IL" dirty="0" smtClean="0"/>
              <a:t>א. מה יהיה מחיר המכונית בעוד שנה ? </a:t>
            </a:r>
          </a:p>
          <a:p>
            <a:r>
              <a:rPr lang="he-IL" dirty="0" smtClean="0"/>
              <a:t>ב. מה יהיה מחיר המכונית בעוד 5 שנים ? </a:t>
            </a:r>
          </a:p>
          <a:p>
            <a:r>
              <a:rPr lang="he-IL" dirty="0" smtClean="0"/>
              <a:t>ג. מה יהיה מחיר המכונית בעוד 20 שנה ? </a:t>
            </a:r>
          </a:p>
          <a:p>
            <a:r>
              <a:rPr lang="he-IL" dirty="0" smtClean="0"/>
              <a:t>ד. אם ברשותי 50,000 ₪ בעוד כמה שנים (בערך) אוכל לקנות את המכונית ? </a:t>
            </a:r>
            <a:endParaRPr lang="he-IL" dirty="0"/>
          </a:p>
        </p:txBody>
      </p:sp>
      <p:sp>
        <p:nvSpPr>
          <p:cNvPr id="5" name="הסבר ענן 4"/>
          <p:cNvSpPr/>
          <p:nvPr/>
        </p:nvSpPr>
        <p:spPr>
          <a:xfrm>
            <a:off x="14952" y="5157192"/>
            <a:ext cx="4392488" cy="1872208"/>
          </a:xfrm>
          <a:prstGeom prst="cloudCallout">
            <a:avLst>
              <a:gd name="adj1" fmla="val 82356"/>
              <a:gd name="adj2" fmla="val -2468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smtClean="0"/>
          </a:p>
          <a:p>
            <a:pPr algn="ctr"/>
            <a:r>
              <a:rPr lang="he-IL" dirty="0" smtClean="0"/>
              <a:t>מה קורה לתלמיד? </a:t>
            </a:r>
          </a:p>
          <a:p>
            <a:pPr algn="ctr"/>
            <a:r>
              <a:rPr lang="he-IL" dirty="0" smtClean="0"/>
              <a:t>מה הקונפליקט עמו הוא צריך להתמודד? </a:t>
            </a:r>
          </a:p>
          <a:p>
            <a:pPr algn="ctr"/>
            <a:r>
              <a:rPr lang="he-IL" dirty="0" smtClean="0"/>
              <a:t>האם יש לו כלים להתמודד ?</a:t>
            </a:r>
          </a:p>
          <a:p>
            <a:pPr algn="ctr"/>
            <a:r>
              <a:rPr lang="he-IL" dirty="0" smtClean="0"/>
              <a:t>מה הרווחנו ? </a:t>
            </a:r>
          </a:p>
          <a:p>
            <a:pPr algn="ctr"/>
            <a:r>
              <a:rPr lang="he-IL" dirty="0" smtClean="0"/>
              <a:t>בזכות מה ?   </a:t>
            </a:r>
            <a:endParaRPr lang="he-IL" dirty="0"/>
          </a:p>
        </p:txBody>
      </p:sp>
    </p:spTree>
    <p:extLst>
      <p:ext uri="{BB962C8B-B14F-4D97-AF65-F5344CB8AC3E}">
        <p14:creationId xmlns:p14="http://schemas.microsoft.com/office/powerpoint/2010/main" val="78842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אתגר 4 : מציאת פונקציה קדומה</a:t>
            </a:r>
            <a:endParaRPr lang="he-IL" dirty="0"/>
          </a:p>
        </p:txBody>
      </p:sp>
      <p:sp>
        <p:nvSpPr>
          <p:cNvPr id="3" name="מציין מיקום תוכן 2"/>
          <p:cNvSpPr>
            <a:spLocks noGrp="1"/>
          </p:cNvSpPr>
          <p:nvPr>
            <p:ph sz="quarter" idx="1"/>
          </p:nvPr>
        </p:nvSpPr>
        <p:spPr>
          <a:xfrm>
            <a:off x="612648" y="1600200"/>
            <a:ext cx="8153400" cy="5069160"/>
          </a:xfrm>
        </p:spPr>
        <p:txBody>
          <a:bodyPr>
            <a:normAutofit fontScale="92500" lnSpcReduction="10000"/>
          </a:bodyPr>
          <a:lstStyle/>
          <a:p>
            <a:r>
              <a:rPr lang="he-IL" dirty="0" smtClean="0"/>
              <a:t>נתונה הפונקציה :</a:t>
            </a:r>
          </a:p>
          <a:p>
            <a:endParaRPr lang="he-IL" dirty="0"/>
          </a:p>
          <a:p>
            <a:r>
              <a:rPr lang="he-IL" dirty="0" smtClean="0"/>
              <a:t>גזור את הפונקציה : </a:t>
            </a:r>
          </a:p>
          <a:p>
            <a:endParaRPr lang="he-IL" dirty="0"/>
          </a:p>
          <a:p>
            <a:r>
              <a:rPr lang="he-IL" dirty="0" smtClean="0"/>
              <a:t>ועכשיו : נניח שאני מעוניינת לחזור לפונקציה המקורית . האם אפשרי ? </a:t>
            </a:r>
          </a:p>
          <a:p>
            <a:r>
              <a:rPr lang="he-IL" dirty="0"/>
              <a:t> </a:t>
            </a:r>
            <a:r>
              <a:rPr lang="he-IL" dirty="0" smtClean="0"/>
              <a:t> מה עליי לעשות ? </a:t>
            </a:r>
          </a:p>
          <a:p>
            <a:r>
              <a:rPr lang="he-IL" dirty="0" smtClean="0"/>
              <a:t>נגדיר פעולה הנקראת אינטגרל ...</a:t>
            </a:r>
          </a:p>
          <a:p>
            <a:r>
              <a:rPr lang="he-IL" dirty="0" smtClean="0"/>
              <a:t>אבל עדיין נותרה לי בעיה ...מהי ? </a:t>
            </a:r>
          </a:p>
          <a:p>
            <a:r>
              <a:rPr lang="he-IL" dirty="0" smtClean="0"/>
              <a:t>  ואם יתנו לי שהפונקציה המקורית עוברת בנקודה (1,3) ? ....       </a:t>
            </a:r>
          </a:p>
        </p:txBody>
      </p:sp>
      <p:graphicFrame>
        <p:nvGraphicFramePr>
          <p:cNvPr id="4" name="אובייקט 3"/>
          <p:cNvGraphicFramePr>
            <a:graphicFrameLocks noChangeAspect="1"/>
          </p:cNvGraphicFramePr>
          <p:nvPr>
            <p:extLst>
              <p:ext uri="{D42A27DB-BD31-4B8C-83A1-F6EECF244321}">
                <p14:modId xmlns:p14="http://schemas.microsoft.com/office/powerpoint/2010/main" val="2691075551"/>
              </p:ext>
            </p:extLst>
          </p:nvPr>
        </p:nvGraphicFramePr>
        <p:xfrm>
          <a:off x="1694294" y="1772816"/>
          <a:ext cx="3636404" cy="648072"/>
        </p:xfrm>
        <a:graphic>
          <a:graphicData uri="http://schemas.openxmlformats.org/presentationml/2006/ole">
            <mc:AlternateContent xmlns:mc="http://schemas.openxmlformats.org/markup-compatibility/2006">
              <mc:Choice xmlns:v="urn:schemas-microsoft-com:vml" Requires="v">
                <p:oleObj spid="_x0000_s2070" name="משוואה" r:id="rId3" imgW="1282680" imgH="228600" progId="Equation.3">
                  <p:embed/>
                </p:oleObj>
              </mc:Choice>
              <mc:Fallback>
                <p:oleObj name="משוואה" r:id="rId3" imgW="1282680" imgH="228600" progId="Equation.3">
                  <p:embed/>
                  <p:pic>
                    <p:nvPicPr>
                      <p:cNvPr id="0" name=""/>
                      <p:cNvPicPr/>
                      <p:nvPr/>
                    </p:nvPicPr>
                    <p:blipFill>
                      <a:blip r:embed="rId4"/>
                      <a:stretch>
                        <a:fillRect/>
                      </a:stretch>
                    </p:blipFill>
                    <p:spPr>
                      <a:xfrm>
                        <a:off x="1694294" y="1772816"/>
                        <a:ext cx="3636404" cy="648072"/>
                      </a:xfrm>
                      <a:prstGeom prst="rect">
                        <a:avLst/>
                      </a:prstGeom>
                    </p:spPr>
                  </p:pic>
                </p:oleObj>
              </mc:Fallback>
            </mc:AlternateContent>
          </a:graphicData>
        </a:graphic>
      </p:graphicFrame>
      <p:graphicFrame>
        <p:nvGraphicFramePr>
          <p:cNvPr id="5" name="אובייקט 4"/>
          <p:cNvGraphicFramePr>
            <a:graphicFrameLocks noChangeAspect="1"/>
          </p:cNvGraphicFramePr>
          <p:nvPr>
            <p:extLst>
              <p:ext uri="{D42A27DB-BD31-4B8C-83A1-F6EECF244321}">
                <p14:modId xmlns:p14="http://schemas.microsoft.com/office/powerpoint/2010/main" val="1265514145"/>
              </p:ext>
            </p:extLst>
          </p:nvPr>
        </p:nvGraphicFramePr>
        <p:xfrm>
          <a:off x="2085915" y="2593504"/>
          <a:ext cx="3278188" cy="647700"/>
        </p:xfrm>
        <a:graphic>
          <a:graphicData uri="http://schemas.openxmlformats.org/presentationml/2006/ole">
            <mc:AlternateContent xmlns:mc="http://schemas.openxmlformats.org/markup-compatibility/2006">
              <mc:Choice xmlns:v="urn:schemas-microsoft-com:vml" Requires="v">
                <p:oleObj spid="_x0000_s2071" name="משוואה" r:id="rId5" imgW="1155600" imgH="228600" progId="Equation.3">
                  <p:embed/>
                </p:oleObj>
              </mc:Choice>
              <mc:Fallback>
                <p:oleObj name="משוואה" r:id="rId5" imgW="1155600" imgH="228600" progId="Equation.3">
                  <p:embed/>
                  <p:pic>
                    <p:nvPicPr>
                      <p:cNvPr id="0" name=""/>
                      <p:cNvPicPr/>
                      <p:nvPr/>
                    </p:nvPicPr>
                    <p:blipFill>
                      <a:blip r:embed="rId6"/>
                      <a:stretch>
                        <a:fillRect/>
                      </a:stretch>
                    </p:blipFill>
                    <p:spPr>
                      <a:xfrm>
                        <a:off x="2085915" y="2593504"/>
                        <a:ext cx="3278188" cy="647700"/>
                      </a:xfrm>
                      <a:prstGeom prst="rect">
                        <a:avLst/>
                      </a:prstGeom>
                    </p:spPr>
                  </p:pic>
                </p:oleObj>
              </mc:Fallback>
            </mc:AlternateContent>
          </a:graphicData>
        </a:graphic>
      </p:graphicFrame>
      <p:sp>
        <p:nvSpPr>
          <p:cNvPr id="6" name="הסבר ענן 5"/>
          <p:cNvSpPr/>
          <p:nvPr/>
        </p:nvSpPr>
        <p:spPr>
          <a:xfrm>
            <a:off x="14952" y="5157192"/>
            <a:ext cx="4392488" cy="1872208"/>
          </a:xfrm>
          <a:prstGeom prst="cloudCallout">
            <a:avLst>
              <a:gd name="adj1" fmla="val 82356"/>
              <a:gd name="adj2" fmla="val -2468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smtClean="0"/>
          </a:p>
          <a:p>
            <a:pPr algn="ctr"/>
            <a:r>
              <a:rPr lang="he-IL" dirty="0" smtClean="0"/>
              <a:t>מה קורה לתלמיד? </a:t>
            </a:r>
          </a:p>
          <a:p>
            <a:pPr algn="ctr"/>
            <a:r>
              <a:rPr lang="he-IL" dirty="0" smtClean="0"/>
              <a:t>מה הקונפליקט עמו הוא צריך להתמודד? </a:t>
            </a:r>
          </a:p>
          <a:p>
            <a:pPr algn="ctr"/>
            <a:r>
              <a:rPr lang="he-IL" dirty="0" smtClean="0"/>
              <a:t>האם יש לו כלים להתמודד ?</a:t>
            </a:r>
          </a:p>
          <a:p>
            <a:pPr algn="ctr"/>
            <a:r>
              <a:rPr lang="he-IL" dirty="0" smtClean="0"/>
              <a:t>מה הרווחנו ? </a:t>
            </a:r>
          </a:p>
          <a:p>
            <a:pPr algn="ctr"/>
            <a:r>
              <a:rPr lang="he-IL" dirty="0" smtClean="0"/>
              <a:t>בזכות מה ?   </a:t>
            </a:r>
            <a:endParaRPr lang="he-IL" dirty="0"/>
          </a:p>
        </p:txBody>
      </p:sp>
    </p:spTree>
    <p:extLst>
      <p:ext uri="{BB962C8B-B14F-4D97-AF65-F5344CB8AC3E}">
        <p14:creationId xmlns:p14="http://schemas.microsoft.com/office/powerpoint/2010/main" val="168471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אתגר 5: פונקציה קווית עולה/יורדת</a:t>
            </a:r>
            <a:endParaRPr lang="he-IL" dirty="0"/>
          </a:p>
        </p:txBody>
      </p:sp>
      <p:sp>
        <p:nvSpPr>
          <p:cNvPr id="3" name="מציין מיקום תוכן 2"/>
          <p:cNvSpPr>
            <a:spLocks noGrp="1"/>
          </p:cNvSpPr>
          <p:nvPr>
            <p:ph sz="quarter" idx="1"/>
          </p:nvPr>
        </p:nvSpPr>
        <p:spPr/>
        <p:txBody>
          <a:bodyPr>
            <a:normAutofit fontScale="92500"/>
          </a:bodyPr>
          <a:lstStyle/>
          <a:p>
            <a:r>
              <a:rPr lang="he-IL" dirty="0" smtClean="0"/>
              <a:t>פתיחת הנושא : שתי דוגמאות : </a:t>
            </a:r>
          </a:p>
          <a:p>
            <a:r>
              <a:rPr lang="he-IL" dirty="0" smtClean="0"/>
              <a:t>דוד מקבל 10 ₪ דמי כיס קבועים, ועל כל שעה שהוא עובד בגינה הוא מרוויח 3 ₪ נוספים...</a:t>
            </a:r>
          </a:p>
          <a:p>
            <a:r>
              <a:rPr lang="he-IL" dirty="0" smtClean="0"/>
              <a:t>הצגת גרף ושאילת שאלות : כמה ירוויח אם לא יעבוד כלל ? כמה ירוויח אם יעבוד שעה? שעתיים? ...</a:t>
            </a:r>
          </a:p>
          <a:p>
            <a:r>
              <a:rPr lang="he-IL" dirty="0" smtClean="0"/>
              <a:t>חגית מקבלת אף היא 10 ₪ דמי כיס, אולם, על כל פעם שהיא מתחצפת להוריה, מנוכים לה 2 ₪...כמה תקבל אחרי 2 התחצפויות? מתי תתאפס? אחרי כמה התחצפויות כבר תהיה חייבת להוריה ?  </a:t>
            </a:r>
          </a:p>
          <a:p>
            <a:endParaRPr lang="he-IL" dirty="0"/>
          </a:p>
        </p:txBody>
      </p:sp>
      <p:sp>
        <p:nvSpPr>
          <p:cNvPr id="4" name="הסבר ענן 3"/>
          <p:cNvSpPr/>
          <p:nvPr/>
        </p:nvSpPr>
        <p:spPr>
          <a:xfrm>
            <a:off x="14952" y="5157192"/>
            <a:ext cx="4392488" cy="1872208"/>
          </a:xfrm>
          <a:prstGeom prst="cloudCallout">
            <a:avLst>
              <a:gd name="adj1" fmla="val 82356"/>
              <a:gd name="adj2" fmla="val -2468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smtClean="0"/>
          </a:p>
          <a:p>
            <a:pPr algn="ctr"/>
            <a:r>
              <a:rPr lang="he-IL" dirty="0" smtClean="0"/>
              <a:t>מה קורה לתלמיד? </a:t>
            </a:r>
          </a:p>
          <a:p>
            <a:pPr algn="ctr"/>
            <a:r>
              <a:rPr lang="he-IL" dirty="0" smtClean="0"/>
              <a:t>מה הקונפליקט עמו הוא צריך להתמודד? </a:t>
            </a:r>
          </a:p>
          <a:p>
            <a:pPr algn="ctr"/>
            <a:r>
              <a:rPr lang="he-IL" dirty="0" smtClean="0"/>
              <a:t>האם יש לו כלים להתמודד ?</a:t>
            </a:r>
          </a:p>
          <a:p>
            <a:pPr algn="ctr"/>
            <a:r>
              <a:rPr lang="he-IL" dirty="0" smtClean="0"/>
              <a:t>מה הרווחנו ? </a:t>
            </a:r>
          </a:p>
          <a:p>
            <a:pPr algn="ctr"/>
            <a:r>
              <a:rPr lang="he-IL" dirty="0" smtClean="0"/>
              <a:t>בזכות מה ?   </a:t>
            </a:r>
            <a:endParaRPr lang="he-IL" dirty="0"/>
          </a:p>
        </p:txBody>
      </p:sp>
    </p:spTree>
    <p:extLst>
      <p:ext uri="{BB962C8B-B14F-4D97-AF65-F5344CB8AC3E}">
        <p14:creationId xmlns:p14="http://schemas.microsoft.com/office/powerpoint/2010/main" val="264340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מה בתכנית ? </a:t>
            </a:r>
            <a:endParaRPr lang="he-IL" dirty="0"/>
          </a:p>
        </p:txBody>
      </p:sp>
      <p:sp>
        <p:nvSpPr>
          <p:cNvPr id="3" name="מציין מיקום תוכן 2"/>
          <p:cNvSpPr>
            <a:spLocks noGrp="1"/>
          </p:cNvSpPr>
          <p:nvPr>
            <p:ph sz="quarter" idx="1"/>
          </p:nvPr>
        </p:nvSpPr>
        <p:spPr>
          <a:xfrm>
            <a:off x="755576" y="1844824"/>
            <a:ext cx="8153400" cy="4896544"/>
          </a:xfrm>
        </p:spPr>
        <p:txBody>
          <a:bodyPr>
            <a:normAutofit fontScale="92500" lnSpcReduction="20000"/>
          </a:bodyPr>
          <a:lstStyle/>
          <a:p>
            <a:pPr marL="0" indent="0">
              <a:buNone/>
            </a:pPr>
            <a:r>
              <a:rPr lang="he-IL" dirty="0" smtClean="0"/>
              <a:t>שאילת שאלות : </a:t>
            </a:r>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smtClean="0"/>
          </a:p>
          <a:p>
            <a:pPr marL="0" indent="0">
              <a:buNone/>
            </a:pPr>
            <a:endParaRPr lang="he-IL" dirty="0"/>
          </a:p>
          <a:p>
            <a:pPr marL="0" indent="0">
              <a:buNone/>
            </a:pPr>
            <a:endParaRPr lang="he-IL" dirty="0"/>
          </a:p>
          <a:p>
            <a:pPr marL="0" indent="0">
              <a:buNone/>
            </a:pPr>
            <a:endParaRPr lang="he-IL" dirty="0" smtClean="0"/>
          </a:p>
          <a:p>
            <a:pPr marL="0" indent="0">
              <a:buNone/>
            </a:pPr>
            <a:r>
              <a:rPr lang="he-IL" dirty="0" smtClean="0"/>
              <a:t>סיכום ותובנות </a:t>
            </a:r>
            <a:endParaRPr lang="he-IL" dirty="0"/>
          </a:p>
        </p:txBody>
      </p:sp>
      <p:graphicFrame>
        <p:nvGraphicFramePr>
          <p:cNvPr id="4" name="דיאגרמה 3"/>
          <p:cNvGraphicFramePr/>
          <p:nvPr>
            <p:extLst>
              <p:ext uri="{D42A27DB-BD31-4B8C-83A1-F6EECF244321}">
                <p14:modId xmlns:p14="http://schemas.microsoft.com/office/powerpoint/2010/main" val="795470162"/>
              </p:ext>
            </p:extLst>
          </p:nvPr>
        </p:nvGraphicFramePr>
        <p:xfrm>
          <a:off x="0" y="1628800"/>
          <a:ext cx="7221810" cy="4565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6716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p:cNvSpPr>
            <a:spLocks noGrp="1"/>
          </p:cNvSpPr>
          <p:nvPr>
            <p:ph type="body" idx="1"/>
          </p:nvPr>
        </p:nvSpPr>
        <p:spPr/>
        <p:txBody>
          <a:bodyPr/>
          <a:lstStyle/>
          <a:p>
            <a:pPr algn="ctr"/>
            <a:r>
              <a:rPr lang="he-IL" dirty="0" smtClean="0"/>
              <a:t>עוצרים חושבים : אז מה ראינו ?  </a:t>
            </a:r>
            <a:endParaRPr lang="he-IL" dirty="0"/>
          </a:p>
        </p:txBody>
      </p:sp>
      <p:sp>
        <p:nvSpPr>
          <p:cNvPr id="4" name="כותרת 3"/>
          <p:cNvSpPr>
            <a:spLocks noGrp="1"/>
          </p:cNvSpPr>
          <p:nvPr>
            <p:ph type="title"/>
          </p:nvPr>
        </p:nvSpPr>
        <p:spPr>
          <a:xfrm>
            <a:off x="1371600" y="1600200"/>
            <a:ext cx="7772400" cy="990600"/>
          </a:xfrm>
        </p:spPr>
        <p:txBody>
          <a:bodyPr>
            <a:normAutofit/>
          </a:bodyPr>
          <a:lstStyle/>
          <a:p>
            <a:pPr algn="ctr"/>
            <a:r>
              <a:rPr lang="he-IL" dirty="0" smtClean="0"/>
              <a:t>הוראה מתוך קונפליקט</a:t>
            </a:r>
            <a:endParaRPr lang="he-IL" dirty="0"/>
          </a:p>
        </p:txBody>
      </p:sp>
    </p:spTree>
    <p:extLst>
      <p:ext uri="{BB962C8B-B14F-4D97-AF65-F5344CB8AC3E}">
        <p14:creationId xmlns:p14="http://schemas.microsoft.com/office/powerpoint/2010/main" val="3768664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he-IL" dirty="0" smtClean="0"/>
              <a:t>המאפיינים והקו המנחה בהוראה מתוך קונפליקט :</a:t>
            </a:r>
            <a:endParaRPr lang="he-IL" dirty="0"/>
          </a:p>
        </p:txBody>
      </p:sp>
      <p:sp>
        <p:nvSpPr>
          <p:cNvPr id="3" name="מציין מיקום תוכן 2"/>
          <p:cNvSpPr>
            <a:spLocks noGrp="1"/>
          </p:cNvSpPr>
          <p:nvPr>
            <p:ph sz="quarter" idx="1"/>
          </p:nvPr>
        </p:nvSpPr>
        <p:spPr/>
        <p:txBody>
          <a:bodyPr/>
          <a:lstStyle/>
          <a:p>
            <a:r>
              <a:rPr lang="he-IL" dirty="0" smtClean="0"/>
              <a:t>1. יצירת עוגן .</a:t>
            </a:r>
          </a:p>
          <a:p>
            <a:r>
              <a:rPr lang="he-IL" dirty="0" smtClean="0"/>
              <a:t>2. אפיון קושי והצמיחה ממנו .</a:t>
            </a:r>
          </a:p>
          <a:p>
            <a:r>
              <a:rPr lang="he-IL" dirty="0" smtClean="0"/>
              <a:t>3. העלאת פתרונות אפשריים ויצירתיים.</a:t>
            </a:r>
          </a:p>
          <a:p>
            <a:r>
              <a:rPr lang="he-IL" dirty="0" smtClean="0"/>
              <a:t>4. הפעלת ההיגיון ובחינת הפתרונות שהעלינו בעין ביקורתית . (באופן מכבד – אקלים כיתה) .</a:t>
            </a:r>
          </a:p>
          <a:p>
            <a:r>
              <a:rPr lang="he-IL" dirty="0" smtClean="0"/>
              <a:t>אז: על חשבנו מראש? </a:t>
            </a:r>
          </a:p>
          <a:p>
            <a:r>
              <a:rPr lang="he-IL" dirty="0"/>
              <a:t> </a:t>
            </a:r>
            <a:r>
              <a:rPr lang="he-IL" dirty="0" smtClean="0"/>
              <a:t>    מה היינו צריכים להכין ?</a:t>
            </a:r>
          </a:p>
          <a:p>
            <a:pPr algn="ctr"/>
            <a:r>
              <a:rPr lang="he-IL" sz="4000" b="1" dirty="0" smtClean="0">
                <a:solidFill>
                  <a:srgbClr val="0070C0"/>
                </a:solidFill>
              </a:rPr>
              <a:t>מה הרווחנו ? </a:t>
            </a:r>
            <a:endParaRPr lang="he-IL" sz="4000" b="1" dirty="0">
              <a:solidFill>
                <a:srgbClr val="0070C0"/>
              </a:solidFill>
            </a:endParaRPr>
          </a:p>
        </p:txBody>
      </p:sp>
    </p:spTree>
    <p:extLst>
      <p:ext uri="{BB962C8B-B14F-4D97-AF65-F5344CB8AC3E}">
        <p14:creationId xmlns:p14="http://schemas.microsoft.com/office/powerpoint/2010/main" val="465355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p:cNvSpPr>
            <a:spLocks noGrp="1"/>
          </p:cNvSpPr>
          <p:nvPr>
            <p:ph type="body" idx="1"/>
          </p:nvPr>
        </p:nvSpPr>
        <p:spPr/>
        <p:txBody>
          <a:bodyPr/>
          <a:lstStyle/>
          <a:p>
            <a:pPr algn="ctr"/>
            <a:r>
              <a:rPr lang="he-IL" dirty="0" smtClean="0"/>
              <a:t>סדנת התנסות </a:t>
            </a:r>
            <a:endParaRPr lang="he-IL" dirty="0"/>
          </a:p>
        </p:txBody>
      </p:sp>
      <p:sp>
        <p:nvSpPr>
          <p:cNvPr id="4" name="כותרת 3"/>
          <p:cNvSpPr>
            <a:spLocks noGrp="1"/>
          </p:cNvSpPr>
          <p:nvPr>
            <p:ph type="title"/>
          </p:nvPr>
        </p:nvSpPr>
        <p:spPr>
          <a:xfrm>
            <a:off x="1371600" y="1600200"/>
            <a:ext cx="7772400" cy="990600"/>
          </a:xfrm>
        </p:spPr>
        <p:txBody>
          <a:bodyPr>
            <a:normAutofit/>
          </a:bodyPr>
          <a:lstStyle/>
          <a:p>
            <a:pPr algn="ctr"/>
            <a:r>
              <a:rPr lang="he-IL" dirty="0" smtClean="0"/>
              <a:t>הוראה מתוך קונפליקט</a:t>
            </a:r>
            <a:endParaRPr lang="he-IL" dirty="0"/>
          </a:p>
        </p:txBody>
      </p:sp>
    </p:spTree>
    <p:extLst>
      <p:ext uri="{BB962C8B-B14F-4D97-AF65-F5344CB8AC3E}">
        <p14:creationId xmlns:p14="http://schemas.microsoft.com/office/powerpoint/2010/main" val="25424533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pPr algn="ctr"/>
            <a:r>
              <a:rPr lang="he-IL" dirty="0" smtClean="0"/>
              <a:t>וכעת תורכם (10 דקות): </a:t>
            </a:r>
            <a:endParaRPr lang="he-IL" dirty="0"/>
          </a:p>
        </p:txBody>
      </p:sp>
      <p:sp>
        <p:nvSpPr>
          <p:cNvPr id="5" name="מציין מיקום תוכן 4"/>
          <p:cNvSpPr>
            <a:spLocks noGrp="1"/>
          </p:cNvSpPr>
          <p:nvPr>
            <p:ph sz="quarter" idx="1"/>
          </p:nvPr>
        </p:nvSpPr>
        <p:spPr/>
        <p:txBody>
          <a:bodyPr>
            <a:normAutofit/>
          </a:bodyPr>
          <a:lstStyle/>
          <a:p>
            <a:r>
              <a:rPr lang="he-IL" dirty="0" smtClean="0"/>
              <a:t>בחרו נושא מאתגר מתכנית הלימודים .</a:t>
            </a:r>
          </a:p>
          <a:p>
            <a:r>
              <a:rPr lang="he-IL" dirty="0" smtClean="0"/>
              <a:t>אפיינו את הקושי . </a:t>
            </a:r>
          </a:p>
          <a:p>
            <a:r>
              <a:rPr lang="he-IL" dirty="0" smtClean="0"/>
              <a:t>דונו עם בן הזוג ובנו רעיון לשאלת פתיחה . </a:t>
            </a:r>
          </a:p>
          <a:p>
            <a:endParaRPr lang="he-IL" dirty="0"/>
          </a:p>
        </p:txBody>
      </p:sp>
      <p:sp>
        <p:nvSpPr>
          <p:cNvPr id="6" name="מגילה אופקית 5"/>
          <p:cNvSpPr/>
          <p:nvPr/>
        </p:nvSpPr>
        <p:spPr>
          <a:xfrm>
            <a:off x="1331640" y="2708920"/>
            <a:ext cx="7632848" cy="440569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u="sng" dirty="0" smtClean="0"/>
              <a:t>אפשרויות </a:t>
            </a:r>
            <a:r>
              <a:rPr lang="he-IL" dirty="0"/>
              <a:t>: </a:t>
            </a:r>
          </a:p>
          <a:p>
            <a:pPr marL="285750" indent="-285750" algn="r" rtl="1">
              <a:buFont typeface="Arial" panose="020B0604020202020204" pitchFamily="34" charset="0"/>
              <a:buChar char="•"/>
            </a:pPr>
            <a:r>
              <a:rPr lang="he-IL" dirty="0" smtClean="0"/>
              <a:t>תחומי </a:t>
            </a:r>
            <a:r>
              <a:rPr lang="he-IL" dirty="0"/>
              <a:t>חיוביות ושליליות בפונקציה ריבועית</a:t>
            </a:r>
            <a:r>
              <a:rPr lang="he-IL" dirty="0" smtClean="0"/>
              <a:t>.</a:t>
            </a:r>
          </a:p>
          <a:p>
            <a:pPr marL="285750" indent="-285750" algn="r" rtl="1">
              <a:buFont typeface="Arial" panose="020B0604020202020204" pitchFamily="34" charset="0"/>
              <a:buChar char="•"/>
            </a:pPr>
            <a:r>
              <a:rPr lang="he-IL" dirty="0"/>
              <a:t>שימושי הנגזרת במציאת שיפוע </a:t>
            </a:r>
            <a:r>
              <a:rPr lang="he-IL" dirty="0" smtClean="0"/>
              <a:t>בנקודה</a:t>
            </a:r>
          </a:p>
          <a:p>
            <a:pPr marL="285750" indent="-285750" algn="r" rtl="1">
              <a:buFont typeface="Arial" panose="020B0604020202020204" pitchFamily="34" charset="0"/>
              <a:buChar char="•"/>
            </a:pPr>
            <a:r>
              <a:rPr lang="he-IL" dirty="0"/>
              <a:t>נקודות קיצון והשיפוע / שיפוע המשיק בנק' הקיצון</a:t>
            </a:r>
            <a:r>
              <a:rPr lang="he-IL" dirty="0" smtClean="0"/>
              <a:t>.</a:t>
            </a:r>
          </a:p>
          <a:p>
            <a:pPr marL="285750" indent="-285750" algn="r" rtl="1">
              <a:buFont typeface="Arial" panose="020B0604020202020204" pitchFamily="34" charset="0"/>
              <a:buChar char="•"/>
            </a:pPr>
            <a:r>
              <a:rPr lang="he-IL" dirty="0"/>
              <a:t>משמעות בניית העץ בהסתברות ולשם מה ? </a:t>
            </a:r>
            <a:endParaRPr lang="he-IL" dirty="0" smtClean="0"/>
          </a:p>
          <a:p>
            <a:pPr marL="285750" indent="-285750" algn="r" rtl="1">
              <a:buFont typeface="Arial" panose="020B0604020202020204" pitchFamily="34" charset="0"/>
              <a:buChar char="•"/>
            </a:pPr>
            <a:r>
              <a:rPr lang="he-IL" dirty="0" smtClean="0"/>
              <a:t>דמיון משולשים</a:t>
            </a:r>
          </a:p>
          <a:p>
            <a:pPr marL="285750" indent="-285750" algn="r" rtl="1">
              <a:buFont typeface="Arial" panose="020B0604020202020204" pitchFamily="34" charset="0"/>
              <a:buChar char="•"/>
            </a:pPr>
            <a:r>
              <a:rPr lang="he-IL" dirty="0" smtClean="0"/>
              <a:t>ועוד...</a:t>
            </a:r>
            <a:endParaRPr lang="he-IL" dirty="0"/>
          </a:p>
        </p:txBody>
      </p:sp>
    </p:spTree>
    <p:extLst>
      <p:ext uri="{BB962C8B-B14F-4D97-AF65-F5344CB8AC3E}">
        <p14:creationId xmlns:p14="http://schemas.microsoft.com/office/powerpoint/2010/main" val="4183005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p:cNvSpPr>
            <a:spLocks noGrp="1"/>
          </p:cNvSpPr>
          <p:nvPr>
            <p:ph type="body" idx="1"/>
          </p:nvPr>
        </p:nvSpPr>
        <p:spPr/>
        <p:txBody>
          <a:bodyPr/>
          <a:lstStyle/>
          <a:p>
            <a:pPr algn="ctr"/>
            <a:r>
              <a:rPr lang="he-IL" dirty="0" smtClean="0"/>
              <a:t>"הכה את המומחה" ...</a:t>
            </a:r>
            <a:endParaRPr lang="he-IL" dirty="0"/>
          </a:p>
        </p:txBody>
      </p:sp>
      <p:sp>
        <p:nvSpPr>
          <p:cNvPr id="4" name="כותרת 3"/>
          <p:cNvSpPr>
            <a:spLocks noGrp="1"/>
          </p:cNvSpPr>
          <p:nvPr>
            <p:ph type="title"/>
          </p:nvPr>
        </p:nvSpPr>
        <p:spPr>
          <a:xfrm>
            <a:off x="1371600" y="1600200"/>
            <a:ext cx="7772400" cy="990600"/>
          </a:xfrm>
        </p:spPr>
        <p:txBody>
          <a:bodyPr>
            <a:normAutofit/>
          </a:bodyPr>
          <a:lstStyle/>
          <a:p>
            <a:pPr algn="ctr"/>
            <a:r>
              <a:rPr lang="he-IL" dirty="0" smtClean="0"/>
              <a:t>הוראה מתוך קונפליקט</a:t>
            </a:r>
            <a:endParaRPr lang="he-IL" dirty="0"/>
          </a:p>
        </p:txBody>
      </p:sp>
    </p:spTree>
    <p:extLst>
      <p:ext uri="{BB962C8B-B14F-4D97-AF65-F5344CB8AC3E}">
        <p14:creationId xmlns:p14="http://schemas.microsoft.com/office/powerpoint/2010/main" val="1984371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ולסיכום : </a:t>
            </a:r>
            <a:endParaRPr lang="he-IL" dirty="0"/>
          </a:p>
        </p:txBody>
      </p:sp>
      <p:sp>
        <p:nvSpPr>
          <p:cNvPr id="3" name="מציין מיקום תוכן 2"/>
          <p:cNvSpPr>
            <a:spLocks noGrp="1"/>
          </p:cNvSpPr>
          <p:nvPr>
            <p:ph sz="quarter" idx="1"/>
          </p:nvPr>
        </p:nvSpPr>
        <p:spPr/>
        <p:txBody>
          <a:bodyPr/>
          <a:lstStyle/>
          <a:p>
            <a:r>
              <a:rPr lang="he-IL" dirty="0" smtClean="0"/>
              <a:t>למדים מתוך הקושי של רש"י ....</a:t>
            </a:r>
          </a:p>
          <a:p>
            <a:endParaRPr lang="he-IL" dirty="0" smtClean="0"/>
          </a:p>
          <a:p>
            <a:r>
              <a:rPr lang="he-IL" dirty="0" smtClean="0"/>
              <a:t>אז אם יש קושי יש למידה : ולכן : </a:t>
            </a:r>
          </a:p>
          <a:p>
            <a:r>
              <a:rPr lang="he-IL" dirty="0"/>
              <a:t>1</a:t>
            </a:r>
            <a:r>
              <a:rPr lang="he-IL" dirty="0" smtClean="0"/>
              <a:t>. </a:t>
            </a:r>
            <a:r>
              <a:rPr lang="he-IL" dirty="0"/>
              <a:t>יצירת עוגן .</a:t>
            </a:r>
          </a:p>
          <a:p>
            <a:r>
              <a:rPr lang="he-IL" dirty="0"/>
              <a:t>2. אפיון קושי והצמיחה ממנו .</a:t>
            </a:r>
          </a:p>
          <a:p>
            <a:r>
              <a:rPr lang="he-IL" dirty="0"/>
              <a:t>3. העלאת פתרונות אפשריים ויצירתיים.</a:t>
            </a:r>
          </a:p>
          <a:p>
            <a:r>
              <a:rPr lang="he-IL" dirty="0"/>
              <a:t>4. הפעלת ההיגיון ובחינת הפתרונות שהעלינו בעין ביקורתית . (באופן מכבד – אקלים כיתה) .</a:t>
            </a:r>
          </a:p>
          <a:p>
            <a:endParaRPr lang="he-IL" dirty="0" smtClean="0"/>
          </a:p>
          <a:p>
            <a:endParaRPr lang="he-IL" dirty="0"/>
          </a:p>
        </p:txBody>
      </p:sp>
    </p:spTree>
    <p:extLst>
      <p:ext uri="{BB962C8B-B14F-4D97-AF65-F5344CB8AC3E}">
        <p14:creationId xmlns:p14="http://schemas.microsoft.com/office/powerpoint/2010/main" val="3851395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ציין מיקום טקסט 6"/>
          <p:cNvSpPr>
            <a:spLocks noGrp="1"/>
          </p:cNvSpPr>
          <p:nvPr>
            <p:ph type="body" sz="half" idx="2"/>
          </p:nvPr>
        </p:nvSpPr>
        <p:spPr/>
        <p:txBody>
          <a:bodyPr/>
          <a:lstStyle/>
          <a:p>
            <a:pPr algn="ctr"/>
            <a:r>
              <a:rPr lang="he-IL" dirty="0" smtClean="0"/>
              <a:t>אלברט איינשטיין </a:t>
            </a:r>
            <a:endParaRPr lang="he-IL" dirty="0"/>
          </a:p>
        </p:txBody>
      </p:sp>
      <p:sp>
        <p:nvSpPr>
          <p:cNvPr id="4" name="כותרת 3"/>
          <p:cNvSpPr>
            <a:spLocks noGrp="1"/>
          </p:cNvSpPr>
          <p:nvPr>
            <p:ph type="title"/>
          </p:nvPr>
        </p:nvSpPr>
        <p:spPr/>
        <p:txBody>
          <a:bodyPr>
            <a:normAutofit/>
          </a:bodyPr>
          <a:lstStyle/>
          <a:p>
            <a:pPr algn="ctr"/>
            <a:r>
              <a:rPr lang="he-IL" dirty="0" smtClean="0"/>
              <a:t>"בלב ליבו של הקושי – טמונה ההזדמנות" </a:t>
            </a:r>
            <a:endParaRPr lang="he-IL" dirty="0"/>
          </a:p>
        </p:txBody>
      </p:sp>
      <p:pic>
        <p:nvPicPr>
          <p:cNvPr id="8" name="מציין מיקום של תמונה 7"/>
          <p:cNvPicPr>
            <a:picLocks noGrp="1" noChangeAspect="1"/>
          </p:cNvPicPr>
          <p:nvPr>
            <p:ph type="pic" idx="1"/>
          </p:nvPr>
        </p:nvPicPr>
        <p:blipFill>
          <a:blip r:embed="rId2"/>
          <a:srcRect l="27800" r="27800"/>
          <a:stretch>
            <a:fillRect/>
          </a:stretch>
        </p:blipFill>
        <p:spPr>
          <a:prstGeom prst="rect">
            <a:avLst/>
          </a:prstGeom>
        </p:spPr>
      </p:pic>
      <p:pic>
        <p:nvPicPr>
          <p:cNvPr id="3074" name="Picture 2" descr="תוצאת תמונה עבור הזדמנות"/>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983"/>
            <a:ext cx="1749361" cy="1749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24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p:cNvSpPr>
            <a:spLocks noGrp="1"/>
          </p:cNvSpPr>
          <p:nvPr>
            <p:ph type="body" idx="1"/>
          </p:nvPr>
        </p:nvSpPr>
        <p:spPr/>
        <p:txBody>
          <a:bodyPr/>
          <a:lstStyle/>
          <a:p>
            <a:pPr algn="ctr"/>
            <a:r>
              <a:rPr lang="he-IL" dirty="0" smtClean="0"/>
              <a:t>סקירת ספרות  </a:t>
            </a:r>
            <a:endParaRPr lang="he-IL" dirty="0"/>
          </a:p>
        </p:txBody>
      </p:sp>
      <p:sp>
        <p:nvSpPr>
          <p:cNvPr id="4" name="כותרת 3"/>
          <p:cNvSpPr>
            <a:spLocks noGrp="1"/>
          </p:cNvSpPr>
          <p:nvPr>
            <p:ph type="title"/>
          </p:nvPr>
        </p:nvSpPr>
        <p:spPr>
          <a:xfrm>
            <a:off x="1371600" y="1600200"/>
            <a:ext cx="7772400" cy="990600"/>
          </a:xfrm>
        </p:spPr>
        <p:txBody>
          <a:bodyPr>
            <a:normAutofit fontScale="90000"/>
          </a:bodyPr>
          <a:lstStyle/>
          <a:p>
            <a:pPr algn="ctr"/>
            <a:r>
              <a:rPr lang="he-IL" dirty="0" smtClean="0"/>
              <a:t>האם תלמיד 3 </a:t>
            </a:r>
            <a:r>
              <a:rPr lang="he-IL" dirty="0" err="1" smtClean="0"/>
              <a:t>יח"ל</a:t>
            </a:r>
            <a:r>
              <a:rPr lang="he-IL" dirty="0" smtClean="0"/>
              <a:t> מסוגל לחשוב ?</a:t>
            </a:r>
            <a:endParaRPr lang="he-IL" dirty="0"/>
          </a:p>
        </p:txBody>
      </p:sp>
    </p:spTree>
    <p:extLst>
      <p:ext uri="{BB962C8B-B14F-4D97-AF65-F5344CB8AC3E}">
        <p14:creationId xmlns:p14="http://schemas.microsoft.com/office/powerpoint/2010/main" val="3988840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האם תלמיד 3 </a:t>
            </a:r>
            <a:r>
              <a:rPr lang="he-IL" dirty="0" err="1" smtClean="0"/>
              <a:t>יח"ל</a:t>
            </a:r>
            <a:r>
              <a:rPr lang="he-IL" dirty="0" smtClean="0"/>
              <a:t> מסוגל לחשוב? </a:t>
            </a:r>
            <a:endParaRPr lang="he-IL" dirty="0"/>
          </a:p>
        </p:txBody>
      </p:sp>
      <p:sp>
        <p:nvSpPr>
          <p:cNvPr id="3" name="מציין מיקום תוכן 2"/>
          <p:cNvSpPr>
            <a:spLocks noGrp="1"/>
          </p:cNvSpPr>
          <p:nvPr>
            <p:ph sz="quarter" idx="1"/>
          </p:nvPr>
        </p:nvSpPr>
        <p:spPr/>
        <p:txBody>
          <a:bodyPr/>
          <a:lstStyle/>
          <a:p>
            <a:r>
              <a:rPr lang="he-IL" dirty="0" smtClean="0">
                <a:hlinkClick r:id="rId2"/>
              </a:rPr>
              <a:t>נפתח בדו"ח שהגישו ר. </a:t>
            </a:r>
            <a:r>
              <a:rPr lang="he-IL" dirty="0" err="1" smtClean="0">
                <a:hlinkClick r:id="rId2"/>
              </a:rPr>
              <a:t>קרסנטי</a:t>
            </a:r>
            <a:r>
              <a:rPr lang="he-IL" dirty="0" smtClean="0">
                <a:hlinkClick r:id="rId2"/>
              </a:rPr>
              <a:t> </a:t>
            </a:r>
            <a:r>
              <a:rPr lang="he-IL" dirty="0" err="1" smtClean="0">
                <a:hlinkClick r:id="rId2"/>
              </a:rPr>
              <a:t>וא</a:t>
            </a:r>
            <a:r>
              <a:rPr lang="he-IL" dirty="0" smtClean="0">
                <a:hlinkClick r:id="rId2"/>
              </a:rPr>
              <a:t>. הרכבי </a:t>
            </a:r>
            <a:r>
              <a:rPr lang="he-IL" dirty="0" smtClean="0"/>
              <a:t>למשרד החינוך.</a:t>
            </a:r>
          </a:p>
          <a:p>
            <a:r>
              <a:rPr lang="he-IL" dirty="0" smtClean="0"/>
              <a:t>מה ניתן להבין ? </a:t>
            </a:r>
          </a:p>
          <a:p>
            <a:r>
              <a:rPr lang="he-IL" dirty="0" smtClean="0"/>
              <a:t>האם יש צורך בחשיבה ? </a:t>
            </a:r>
          </a:p>
          <a:p>
            <a:endParaRPr lang="he-IL" dirty="0" smtClean="0"/>
          </a:p>
          <a:p>
            <a:pPr marL="0" indent="0">
              <a:buNone/>
            </a:pPr>
            <a:endParaRPr lang="he-IL" dirty="0" smtClean="0"/>
          </a:p>
          <a:p>
            <a:pPr marL="0" indent="0">
              <a:buNone/>
            </a:pPr>
            <a:endParaRPr lang="he-IL" dirty="0"/>
          </a:p>
        </p:txBody>
      </p:sp>
    </p:spTree>
    <p:extLst>
      <p:ext uri="{BB962C8B-B14F-4D97-AF65-F5344CB8AC3E}">
        <p14:creationId xmlns:p14="http://schemas.microsoft.com/office/powerpoint/2010/main" val="1899599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p:cNvSpPr>
            <a:spLocks noGrp="1"/>
          </p:cNvSpPr>
          <p:nvPr>
            <p:ph type="body" idx="1"/>
          </p:nvPr>
        </p:nvSpPr>
        <p:spPr/>
        <p:txBody>
          <a:bodyPr/>
          <a:lstStyle/>
          <a:p>
            <a:pPr algn="ctr"/>
            <a:r>
              <a:rPr lang="he-IL" dirty="0" smtClean="0"/>
              <a:t>חקר מקרה  </a:t>
            </a:r>
            <a:endParaRPr lang="he-IL" dirty="0"/>
          </a:p>
        </p:txBody>
      </p:sp>
      <p:sp>
        <p:nvSpPr>
          <p:cNvPr id="4" name="כותרת 3"/>
          <p:cNvSpPr>
            <a:spLocks noGrp="1"/>
          </p:cNvSpPr>
          <p:nvPr>
            <p:ph type="title"/>
          </p:nvPr>
        </p:nvSpPr>
        <p:spPr>
          <a:xfrm>
            <a:off x="1371600" y="1600200"/>
            <a:ext cx="7772400" cy="990600"/>
          </a:xfrm>
        </p:spPr>
        <p:txBody>
          <a:bodyPr>
            <a:normAutofit fontScale="90000"/>
          </a:bodyPr>
          <a:lstStyle/>
          <a:p>
            <a:pPr algn="ctr"/>
            <a:r>
              <a:rPr lang="he-IL" dirty="0" smtClean="0"/>
              <a:t>האם תלמיד 3 </a:t>
            </a:r>
            <a:r>
              <a:rPr lang="he-IL" dirty="0" err="1" smtClean="0"/>
              <a:t>יח"ל</a:t>
            </a:r>
            <a:r>
              <a:rPr lang="he-IL" dirty="0" smtClean="0"/>
              <a:t> צריך לחשוב ?</a:t>
            </a:r>
            <a:endParaRPr lang="he-IL" dirty="0"/>
          </a:p>
        </p:txBody>
      </p:sp>
    </p:spTree>
    <p:extLst>
      <p:ext uri="{BB962C8B-B14F-4D97-AF65-F5344CB8AC3E}">
        <p14:creationId xmlns:p14="http://schemas.microsoft.com/office/powerpoint/2010/main" val="3950530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304800" y="4343400"/>
            <a:ext cx="6477000" cy="1447800"/>
          </a:xfrm>
        </p:spPr>
        <p:txBody>
          <a:bodyPr>
            <a:normAutofit fontScale="90000"/>
          </a:bodyPr>
          <a:lstStyle/>
          <a:p>
            <a:pPr algn="ctr" rtl="1"/>
            <a:r>
              <a:rPr lang="he-IL" b="1" dirty="0" smtClean="0">
                <a:solidFill>
                  <a:schemeClr val="accent1">
                    <a:lumMod val="75000"/>
                  </a:schemeClr>
                </a:solidFill>
                <a:latin typeface="Tahoma" pitchFamily="34" charset="0"/>
                <a:cs typeface="Tahoma" pitchFamily="34" charset="0"/>
              </a:rPr>
              <a:t>מחקר בנושא : </a:t>
            </a:r>
            <a:br>
              <a:rPr lang="he-IL" b="1" dirty="0" smtClean="0">
                <a:solidFill>
                  <a:schemeClr val="accent1">
                    <a:lumMod val="75000"/>
                  </a:schemeClr>
                </a:solidFill>
                <a:latin typeface="Tahoma" pitchFamily="34" charset="0"/>
                <a:cs typeface="Tahoma" pitchFamily="34" charset="0"/>
              </a:rPr>
            </a:br>
            <a:r>
              <a:rPr lang="he-IL" b="1" dirty="0">
                <a:solidFill>
                  <a:schemeClr val="accent1">
                    <a:lumMod val="75000"/>
                  </a:schemeClr>
                </a:solidFill>
                <a:latin typeface="Tahoma" pitchFamily="34" charset="0"/>
                <a:cs typeface="Tahoma" pitchFamily="34" charset="0"/>
              </a:rPr>
              <a:t>"</a:t>
            </a:r>
            <a:r>
              <a:rPr lang="he-IL" b="1" dirty="0" smtClean="0">
                <a:solidFill>
                  <a:schemeClr val="accent1">
                    <a:lumMod val="75000"/>
                  </a:schemeClr>
                </a:solidFill>
                <a:latin typeface="Tahoma" pitchFamily="34" charset="0"/>
                <a:cs typeface="Tahoma" pitchFamily="34" charset="0"/>
              </a:rPr>
              <a:t>הוראת אחוזים במרכול"  </a:t>
            </a:r>
            <a:endParaRPr lang="en-US" b="1" dirty="0">
              <a:solidFill>
                <a:schemeClr val="accent1">
                  <a:lumMod val="75000"/>
                </a:schemeClr>
              </a:solidFill>
              <a:latin typeface="Tahoma" pitchFamily="34" charset="0"/>
              <a:cs typeface="Tahoma" pitchFamily="34" charset="0"/>
            </a:endParaRPr>
          </a:p>
        </p:txBody>
      </p:sp>
      <p:sp>
        <p:nvSpPr>
          <p:cNvPr id="3" name="Rectangle 2"/>
          <p:cNvSpPr>
            <a:spLocks noGrp="1"/>
          </p:cNvSpPr>
          <p:nvPr>
            <p:ph type="subTitle" idx="1"/>
          </p:nvPr>
        </p:nvSpPr>
        <p:spPr/>
        <p:txBody>
          <a:bodyPr>
            <a:normAutofit/>
          </a:bodyPr>
          <a:lstStyle/>
          <a:p>
            <a:pPr algn="r" rtl="1"/>
            <a:r>
              <a:rPr lang="he-IL" dirty="0" smtClean="0">
                <a:latin typeface="Tahoma" pitchFamily="34" charset="0"/>
                <a:cs typeface="Tahoma" pitchFamily="34" charset="0"/>
              </a:rPr>
              <a:t>יפית בוכריס – פרופ' מיכל ציון</a:t>
            </a:r>
            <a:endParaRPr lang="en-US" dirty="0" smtClean="0">
              <a:latin typeface="Tahoma" pitchFamily="34" charset="0"/>
              <a:cs typeface="Tahoma" pitchFamily="34" charset="0"/>
            </a:endParaRPr>
          </a:p>
        </p:txBody>
      </p:sp>
      <p:pic>
        <p:nvPicPr>
          <p:cNvPr id="4" name="תמונה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99392"/>
            <a:ext cx="2614815" cy="3501008"/>
          </a:xfrm>
          <a:prstGeom prst="ellipse">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he-IL" dirty="0" smtClean="0"/>
              <a:t/>
            </a:r>
            <a:br>
              <a:rPr lang="he-IL" dirty="0" smtClean="0"/>
            </a:br>
            <a:r>
              <a:rPr lang="he-IL" b="1" dirty="0" smtClean="0"/>
              <a:t>מה הביא אותנו לבחור בנושא ?</a:t>
            </a:r>
            <a:endParaRPr lang="he-IL" b="1" dirty="0"/>
          </a:p>
        </p:txBody>
      </p:sp>
      <p:sp>
        <p:nvSpPr>
          <p:cNvPr id="3" name="מציין מיקום תוכן 2"/>
          <p:cNvSpPr>
            <a:spLocks noGrp="1"/>
          </p:cNvSpPr>
          <p:nvPr>
            <p:ph sz="quarter" idx="1"/>
          </p:nvPr>
        </p:nvSpPr>
        <p:spPr/>
        <p:txBody>
          <a:bodyPr/>
          <a:lstStyle/>
          <a:p>
            <a:endParaRPr lang="he-I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181937" cy="52565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23545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smtClean="0"/>
              <a:t>שאלות המחקר</a:t>
            </a:r>
            <a:endParaRPr lang="he-IL" b="1" dirty="0"/>
          </a:p>
        </p:txBody>
      </p:sp>
      <p:sp>
        <p:nvSpPr>
          <p:cNvPr id="3" name="מציין מיקום תוכן 2"/>
          <p:cNvSpPr>
            <a:spLocks noGrp="1"/>
          </p:cNvSpPr>
          <p:nvPr>
            <p:ph sz="quarter" idx="1"/>
          </p:nvPr>
        </p:nvSpPr>
        <p:spPr>
          <a:xfrm>
            <a:off x="468149" y="1772816"/>
            <a:ext cx="6479632" cy="4495800"/>
          </a:xfrm>
        </p:spPr>
        <p:txBody>
          <a:bodyPr>
            <a:normAutofit lnSpcReduction="10000"/>
          </a:bodyPr>
          <a:lstStyle/>
          <a:p>
            <a:r>
              <a:rPr lang="he-IL" b="1" dirty="0" smtClean="0"/>
              <a:t>כיצד הפעלת </a:t>
            </a:r>
            <a:r>
              <a:rPr lang="he-IL" b="1" dirty="0" err="1" smtClean="0"/>
              <a:t>תוכנית</a:t>
            </a:r>
            <a:r>
              <a:rPr lang="he-IL" b="1" dirty="0" smtClean="0"/>
              <a:t> התערבות של רכישה בקניון משפיעה על הבנת נושא האחוזים אצל תלמידים בכיתה ח' ? (א. בדיקת </a:t>
            </a:r>
            <a:r>
              <a:rPr lang="he-IL" b="1" dirty="0"/>
              <a:t>הישגים </a:t>
            </a:r>
            <a:r>
              <a:rPr lang="he-IL" b="1" dirty="0" smtClean="0"/>
              <a:t>לימודיים,</a:t>
            </a:r>
          </a:p>
          <a:p>
            <a:pPr marL="0" indent="0">
              <a:buNone/>
            </a:pPr>
            <a:r>
              <a:rPr lang="he-IL" b="1" dirty="0" smtClean="0"/>
              <a:t>           ב. בחינת </a:t>
            </a:r>
            <a:r>
              <a:rPr lang="he-IL" b="1" dirty="0"/>
              <a:t>ההבנה המילולית) </a:t>
            </a:r>
            <a:endParaRPr lang="he-IL" b="1" dirty="0" smtClean="0"/>
          </a:p>
          <a:p>
            <a:r>
              <a:rPr lang="he-IL" b="1" dirty="0" smtClean="0"/>
              <a:t>כיצד הפעלת </a:t>
            </a:r>
            <a:r>
              <a:rPr lang="he-IL" b="1" dirty="0" err="1" smtClean="0"/>
              <a:t>תוכנית</a:t>
            </a:r>
            <a:r>
              <a:rPr lang="he-IL" b="1" dirty="0" smtClean="0"/>
              <a:t> התערבות של רכישה בקניון משפיעה על תחושת מסוגלות עצמית כללית של התלמידים</a:t>
            </a:r>
            <a:r>
              <a:rPr lang="he-IL" b="1" dirty="0"/>
              <a:t>? </a:t>
            </a:r>
            <a:r>
              <a:rPr lang="he-IL" b="1" dirty="0" smtClean="0"/>
              <a:t>(א. בדיקה </a:t>
            </a:r>
            <a:r>
              <a:rPr lang="he-IL" b="1" dirty="0"/>
              <a:t>כמותית של שאלון </a:t>
            </a:r>
            <a:r>
              <a:rPr lang="he-IL" b="1" dirty="0" smtClean="0"/>
              <a:t>,ב. ראיון </a:t>
            </a:r>
            <a:r>
              <a:rPr lang="he-IL" b="1" dirty="0"/>
              <a:t>על המסוגלות)</a:t>
            </a:r>
            <a:endParaRPr lang="he-IL" b="1" dirty="0" smtClean="0"/>
          </a:p>
          <a:p>
            <a:endParaRPr lang="he-IL" dirty="0" smtClean="0"/>
          </a:p>
          <a:p>
            <a:endParaRPr lang="he-IL" dirty="0"/>
          </a:p>
        </p:txBody>
      </p:sp>
      <p:pic>
        <p:nvPicPr>
          <p:cNvPr id="4" name="Picture 4" descr="question-mark-clip-art-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7781" y="1772816"/>
            <a:ext cx="1444977" cy="14401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question-mark-clip-art-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7781" y="3645024"/>
            <a:ext cx="1444977"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644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smtClean="0"/>
              <a:t>מהלך המחקר : </a:t>
            </a:r>
            <a:endParaRPr lang="he-IL" b="1" dirty="0"/>
          </a:p>
        </p:txBody>
      </p:sp>
      <p:graphicFrame>
        <p:nvGraphicFramePr>
          <p:cNvPr id="4" name="מציין מיקום תוכן 3"/>
          <p:cNvGraphicFramePr>
            <a:graphicFrameLocks noGrp="1"/>
          </p:cNvGraphicFramePr>
          <p:nvPr>
            <p:ph sz="quarter" idx="1"/>
            <p:extLst>
              <p:ext uri="{D42A27DB-BD31-4B8C-83A1-F6EECF244321}">
                <p14:modId xmlns:p14="http://schemas.microsoft.com/office/powerpoint/2010/main" val="3522132925"/>
              </p:ext>
            </p:extLst>
          </p:nvPr>
        </p:nvGraphicFramePr>
        <p:xfrm>
          <a:off x="612775" y="1600200"/>
          <a:ext cx="8153400" cy="4668520"/>
        </p:xfrm>
        <a:graphic>
          <a:graphicData uri="http://schemas.openxmlformats.org/drawingml/2006/table">
            <a:tbl>
              <a:tblPr rtl="1" firstRow="1" bandRow="1">
                <a:tableStyleId>{5C22544A-7EE6-4342-B048-85BDC9FD1C3A}</a:tableStyleId>
              </a:tblPr>
              <a:tblGrid>
                <a:gridCol w="2717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370840">
                <a:tc>
                  <a:txBody>
                    <a:bodyPr/>
                    <a:lstStyle/>
                    <a:p>
                      <a:pPr rtl="1"/>
                      <a:r>
                        <a:rPr lang="he-IL" dirty="0" smtClean="0"/>
                        <a:t>לפני היציאה לקניון </a:t>
                      </a:r>
                      <a:endParaRPr lang="he-IL" dirty="0"/>
                    </a:p>
                  </a:txBody>
                  <a:tcPr/>
                </a:tc>
                <a:tc>
                  <a:txBody>
                    <a:bodyPr/>
                    <a:lstStyle/>
                    <a:p>
                      <a:pPr rtl="1"/>
                      <a:r>
                        <a:rPr lang="he-IL" dirty="0" smtClean="0"/>
                        <a:t>במהלך</a:t>
                      </a:r>
                      <a:r>
                        <a:rPr lang="he-IL" baseline="0" dirty="0" smtClean="0"/>
                        <a:t> השהיה בקניון </a:t>
                      </a:r>
                      <a:endParaRPr lang="he-IL" dirty="0"/>
                    </a:p>
                  </a:txBody>
                  <a:tcPr/>
                </a:tc>
                <a:tc>
                  <a:txBody>
                    <a:bodyPr/>
                    <a:lstStyle/>
                    <a:p>
                      <a:pPr rtl="1"/>
                      <a:r>
                        <a:rPr lang="he-IL" dirty="0" smtClean="0"/>
                        <a:t>לאחר הפעילות בקניון </a:t>
                      </a:r>
                      <a:endParaRPr lang="he-IL" dirty="0"/>
                    </a:p>
                  </a:txBody>
                  <a:tcPr/>
                </a:tc>
                <a:extLst>
                  <a:ext uri="{0D108BD9-81ED-4DB2-BD59-A6C34878D82A}">
                    <a16:rowId xmlns:a16="http://schemas.microsoft.com/office/drawing/2014/main" val="10000"/>
                  </a:ext>
                </a:extLst>
              </a:tr>
              <a:tr h="370840">
                <a:tc>
                  <a:txBody>
                    <a:bodyPr/>
                    <a:lstStyle/>
                    <a:p>
                      <a:pPr rtl="1"/>
                      <a:r>
                        <a:rPr lang="he-IL" b="1" dirty="0" smtClean="0"/>
                        <a:t>נלמד נושא האחוזים בכיתה מתוך ספר הלימוד  ,הכולל תרגול מסורתי. </a:t>
                      </a:r>
                      <a:endParaRPr lang="he-IL" b="1" dirty="0"/>
                    </a:p>
                  </a:txBody>
                  <a:tcPr/>
                </a:tc>
                <a:tc>
                  <a:txBody>
                    <a:bodyPr/>
                    <a:lstStyle/>
                    <a:p>
                      <a:pPr rtl="1"/>
                      <a:r>
                        <a:rPr lang="he-IL" b="1" dirty="0" smtClean="0"/>
                        <a:t>התלמידים נתבקשו לאסוף מידע על מבצעים ולנתח את הכדאיות </a:t>
                      </a:r>
                      <a:endParaRPr lang="he-IL" b="1" dirty="0"/>
                    </a:p>
                  </a:txBody>
                  <a:tcPr/>
                </a:tc>
                <a:tc>
                  <a:txBody>
                    <a:bodyPr/>
                    <a:lstStyle/>
                    <a:p>
                      <a:pPr rtl="1"/>
                      <a:r>
                        <a:rPr lang="he-IL" b="1" dirty="0" smtClean="0"/>
                        <a:t>נערך דיון מעמיק בכיתה על</a:t>
                      </a:r>
                      <a:r>
                        <a:rPr lang="he-IL" b="1" baseline="0" dirty="0" smtClean="0"/>
                        <a:t> אחוזים .(הקלטה + תמלול)</a:t>
                      </a:r>
                      <a:endParaRPr lang="he-IL" b="1" dirty="0"/>
                    </a:p>
                  </a:txBody>
                  <a:tcPr/>
                </a:tc>
                <a:extLst>
                  <a:ext uri="{0D108BD9-81ED-4DB2-BD59-A6C34878D82A}">
                    <a16:rowId xmlns:a16="http://schemas.microsoft.com/office/drawing/2014/main" val="10001"/>
                  </a:ext>
                </a:extLst>
              </a:tr>
              <a:tr h="370840">
                <a:tc>
                  <a:txBody>
                    <a:bodyPr/>
                    <a:lstStyle/>
                    <a:p>
                      <a:pPr rtl="1"/>
                      <a:r>
                        <a:rPr lang="he-IL" b="1" dirty="0" smtClean="0"/>
                        <a:t>נערך</a:t>
                      </a:r>
                      <a:r>
                        <a:rPr lang="he-IL" b="1" dirty="0" smtClean="0">
                          <a:solidFill>
                            <a:schemeClr val="accent3">
                              <a:lumMod val="50000"/>
                            </a:schemeClr>
                          </a:solidFill>
                        </a:rPr>
                        <a:t> </a:t>
                      </a:r>
                      <a:r>
                        <a:rPr lang="he-IL" b="1" dirty="0" smtClean="0">
                          <a:solidFill>
                            <a:schemeClr val="accent3">
                              <a:lumMod val="50000"/>
                            </a:schemeClr>
                          </a:solidFill>
                          <a:hlinkClick r:id="rId2" action="ppaction://hlinkfile"/>
                        </a:rPr>
                        <a:t>בוחן</a:t>
                      </a:r>
                      <a:r>
                        <a:rPr lang="he-IL" b="1" dirty="0" smtClean="0"/>
                        <a:t> בנושא אחוזים. </a:t>
                      </a:r>
                      <a:endParaRPr lang="he-IL" b="1"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1" dirty="0" smtClean="0"/>
                        <a:t>התלמידים נתבקשו לנתח מרכיבי מוצר עפ"י אחוזים </a:t>
                      </a:r>
                    </a:p>
                    <a:p>
                      <a:pPr rtl="1"/>
                      <a:endParaRPr lang="he-IL" b="1" dirty="0"/>
                    </a:p>
                  </a:txBody>
                  <a:tcPr/>
                </a:tc>
                <a:tc>
                  <a:txBody>
                    <a:bodyPr/>
                    <a:lstStyle/>
                    <a:p>
                      <a:pPr rtl="1"/>
                      <a:r>
                        <a:rPr lang="he-IL" b="1" dirty="0" smtClean="0"/>
                        <a:t>נערך </a:t>
                      </a:r>
                      <a:r>
                        <a:rPr lang="he-IL" b="1" dirty="0" smtClean="0">
                          <a:hlinkClick r:id="rId3" action="ppaction://hlinkfile"/>
                        </a:rPr>
                        <a:t>בוחן בנושא אחוזים</a:t>
                      </a:r>
                      <a:endParaRPr lang="he-IL" b="1" dirty="0"/>
                    </a:p>
                  </a:txBody>
                  <a:tcPr/>
                </a:tc>
                <a:extLst>
                  <a:ext uri="{0D108BD9-81ED-4DB2-BD59-A6C34878D82A}">
                    <a16:rowId xmlns:a16="http://schemas.microsoft.com/office/drawing/2014/main" val="10002"/>
                  </a:ext>
                </a:extLst>
              </a:tr>
              <a:tr h="370840">
                <a:tc>
                  <a:txBody>
                    <a:bodyPr/>
                    <a:lstStyle/>
                    <a:p>
                      <a:pPr rtl="1"/>
                      <a:r>
                        <a:rPr lang="he-IL" b="1" dirty="0" smtClean="0"/>
                        <a:t>ניתנה </a:t>
                      </a:r>
                      <a:r>
                        <a:rPr lang="he-IL" b="1" dirty="0" smtClean="0">
                          <a:hlinkClick r:id="" action="ppaction://hlinkshowjump?jump=nextslide"/>
                        </a:rPr>
                        <a:t>מטלת אוריינות </a:t>
                      </a:r>
                      <a:r>
                        <a:rPr lang="he-IL" b="1" dirty="0" smtClean="0"/>
                        <a:t>בנושא אחוזים .</a:t>
                      </a:r>
                      <a:endParaRPr lang="he-IL" b="1" dirty="0"/>
                    </a:p>
                  </a:txBody>
                  <a:tcPr/>
                </a:tc>
                <a:tc>
                  <a:txBody>
                    <a:bodyPr/>
                    <a:lstStyle/>
                    <a:p>
                      <a:pPr rtl="1"/>
                      <a:r>
                        <a:rPr lang="he-IL" b="1" dirty="0" smtClean="0"/>
                        <a:t>ניתנה</a:t>
                      </a:r>
                      <a:r>
                        <a:rPr lang="he-IL" b="1" baseline="0" dirty="0" smtClean="0"/>
                        <a:t> </a:t>
                      </a:r>
                      <a:r>
                        <a:rPr lang="he-IL" b="1" baseline="0" dirty="0" smtClean="0">
                          <a:hlinkClick r:id="rId4" action="ppaction://hlinksldjump"/>
                        </a:rPr>
                        <a:t>משימת אוריינות בנושא אחוזים </a:t>
                      </a:r>
                      <a:endParaRPr lang="he-IL" b="1" dirty="0"/>
                    </a:p>
                  </a:txBody>
                  <a:tcPr/>
                </a:tc>
                <a:tc>
                  <a:txBody>
                    <a:bodyPr/>
                    <a:lstStyle/>
                    <a:p>
                      <a:pPr rtl="1"/>
                      <a:endParaRPr lang="he-IL" b="1" dirty="0"/>
                    </a:p>
                  </a:txBody>
                  <a:tcPr/>
                </a:tc>
                <a:extLst>
                  <a:ext uri="{0D108BD9-81ED-4DB2-BD59-A6C34878D82A}">
                    <a16:rowId xmlns:a16="http://schemas.microsoft.com/office/drawing/2014/main" val="10003"/>
                  </a:ext>
                </a:extLst>
              </a:tr>
              <a:tr h="370840">
                <a:tc>
                  <a:txBody>
                    <a:bodyPr/>
                    <a:lstStyle/>
                    <a:p>
                      <a:pPr rtl="1"/>
                      <a:r>
                        <a:rPr lang="he-IL" b="1" dirty="0" smtClean="0"/>
                        <a:t>ניתן </a:t>
                      </a:r>
                      <a:r>
                        <a:rPr lang="he-IL" b="1" dirty="0" smtClean="0">
                          <a:hlinkClick r:id="rId5" action="ppaction://hlinkfile"/>
                        </a:rPr>
                        <a:t>שאלון בנושא מסוגלות עצמית</a:t>
                      </a:r>
                      <a:r>
                        <a:rPr lang="he-IL" b="1" dirty="0" smtClean="0"/>
                        <a:t>.</a:t>
                      </a:r>
                      <a:endParaRPr lang="he-IL" b="1" dirty="0"/>
                    </a:p>
                  </a:txBody>
                  <a:tcPr/>
                </a:tc>
                <a:tc>
                  <a:txBody>
                    <a:bodyPr/>
                    <a:lstStyle/>
                    <a:p>
                      <a:pPr rtl="1"/>
                      <a:endParaRPr lang="he-IL" b="1" dirty="0"/>
                    </a:p>
                  </a:txBody>
                  <a:tcPr/>
                </a:tc>
                <a:tc>
                  <a:txBody>
                    <a:bodyPr/>
                    <a:lstStyle/>
                    <a:p>
                      <a:pPr rtl="1"/>
                      <a:r>
                        <a:rPr lang="he-IL" b="1" dirty="0" smtClean="0"/>
                        <a:t>ניתן </a:t>
                      </a:r>
                      <a:r>
                        <a:rPr lang="he-IL" b="1" dirty="0" smtClean="0">
                          <a:hlinkClick r:id="rId6" action="ppaction://hlinkfile"/>
                        </a:rPr>
                        <a:t>שאלון בנושא מסוגלות עצמית </a:t>
                      </a:r>
                      <a:r>
                        <a:rPr lang="he-IL" b="1" dirty="0" smtClean="0"/>
                        <a:t>.</a:t>
                      </a:r>
                      <a:endParaRPr lang="he-IL" b="1" dirty="0"/>
                    </a:p>
                  </a:txBody>
                  <a:tcPr/>
                </a:tc>
                <a:extLst>
                  <a:ext uri="{0D108BD9-81ED-4DB2-BD59-A6C34878D82A}">
                    <a16:rowId xmlns:a16="http://schemas.microsoft.com/office/drawing/2014/main" val="10004"/>
                  </a:ext>
                </a:extLst>
              </a:tr>
              <a:tr h="370840">
                <a:tc>
                  <a:txBody>
                    <a:bodyPr/>
                    <a:lstStyle/>
                    <a:p>
                      <a:pPr rtl="1"/>
                      <a:endParaRPr lang="he-IL" b="1" dirty="0"/>
                    </a:p>
                  </a:txBody>
                  <a:tcPr/>
                </a:tc>
                <a:tc>
                  <a:txBody>
                    <a:bodyPr/>
                    <a:lstStyle/>
                    <a:p>
                      <a:pPr rtl="1"/>
                      <a:endParaRPr lang="he-IL" b="1" dirty="0"/>
                    </a:p>
                  </a:txBody>
                  <a:tcPr/>
                </a:tc>
                <a:tc>
                  <a:txBody>
                    <a:bodyPr/>
                    <a:lstStyle/>
                    <a:p>
                      <a:pPr rtl="1"/>
                      <a:r>
                        <a:rPr lang="he-IL" b="1" dirty="0" smtClean="0">
                          <a:hlinkClick r:id="rId7" action="ppaction://hlinksldjump"/>
                        </a:rPr>
                        <a:t>ראיון: </a:t>
                      </a:r>
                      <a:r>
                        <a:rPr lang="he-IL" b="1" dirty="0" smtClean="0"/>
                        <a:t>מספר תלמידים רואיינו על הפעילות</a:t>
                      </a:r>
                      <a:r>
                        <a:rPr lang="he-IL" b="1" baseline="0" dirty="0" smtClean="0"/>
                        <a:t> .</a:t>
                      </a:r>
                      <a:endParaRPr lang="he-IL" b="1"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578741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09CF303-E078-4FAC-9B65-891DD1F731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מצגת אקדמית עבור קורס מכללה (עיצוב של נייר ועיפרון)</Template>
  <TotalTime>0</TotalTime>
  <Words>1285</Words>
  <Application>Microsoft Office PowerPoint</Application>
  <PresentationFormat>On-screen Show (4:3)</PresentationFormat>
  <Paragraphs>163</Paragraphs>
  <Slides>26</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6" baseType="lpstr">
      <vt:lpstr>Arial</vt:lpstr>
      <vt:lpstr>Calibri</vt:lpstr>
      <vt:lpstr>Levenim MT</vt:lpstr>
      <vt:lpstr>Tahoma</vt:lpstr>
      <vt:lpstr>Tw Cen MT</vt:lpstr>
      <vt:lpstr>Wingdings</vt:lpstr>
      <vt:lpstr>Wingdings 2</vt:lpstr>
      <vt:lpstr>Student presentation</vt:lpstr>
      <vt:lpstr>Custom Design</vt:lpstr>
      <vt:lpstr>משוואה</vt:lpstr>
      <vt:lpstr>האם תלמיד הלומד לקראת 3 יח"ל מסוגל לחשוב?  צריך לחשוב?  כמה נקודות למחשבה ופעולה</vt:lpstr>
      <vt:lpstr>מה בתכנית ? </vt:lpstr>
      <vt:lpstr>האם תלמיד 3 יח"ל מסוגל לחשוב ?</vt:lpstr>
      <vt:lpstr>האם תלמיד 3 יח"ל מסוגל לחשוב? </vt:lpstr>
      <vt:lpstr>האם תלמיד 3 יח"ל צריך לחשוב ?</vt:lpstr>
      <vt:lpstr>מחקר בנושא :  "הוראת אחוזים במרכול"  </vt:lpstr>
      <vt:lpstr> מה הביא אותנו לבחור בנושא ?</vt:lpstr>
      <vt:lpstr>שאלות המחקר</vt:lpstr>
      <vt:lpstr>מהלך המחקר : </vt:lpstr>
      <vt:lpstr>רקע תאורטי – כפי שראינו בדו"ח </vt:lpstr>
      <vt:lpstr>PowerPoint Presentation</vt:lpstr>
      <vt:lpstr>אם כך : </vt:lpstr>
      <vt:lpstr>הוראה מתוך קונפליקט</vt:lpstr>
      <vt:lpstr>אתגר 1 : השתנות הממוצע </vt:lpstr>
      <vt:lpstr>הצעה לפתיחת שיעור : </vt:lpstr>
      <vt:lpstr>אתגר 2 : אחוזים </vt:lpstr>
      <vt:lpstr>אתגר 3 : אחוזים וגדילה ודעיכה </vt:lpstr>
      <vt:lpstr>אתגר 4 : מציאת פונקציה קדומה</vt:lpstr>
      <vt:lpstr>אתגר 5: פונקציה קווית עולה/יורדת</vt:lpstr>
      <vt:lpstr>הוראה מתוך קונפליקט</vt:lpstr>
      <vt:lpstr>המאפיינים והקו המנחה בהוראה מתוך קונפליקט :</vt:lpstr>
      <vt:lpstr>הוראה מתוך קונפליקט</vt:lpstr>
      <vt:lpstr>וכעת תורכם (10 דקות): </vt:lpstr>
      <vt:lpstr>הוראה מתוך קונפליקט</vt:lpstr>
      <vt:lpstr>ולסיכום : </vt:lpstr>
      <vt:lpstr>"בלב ליבו של הקושי – טמונה ההזדמנות"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2015-06-15T08:31:09Z</dcterms:created>
  <dcterms:modified xsi:type="dcterms:W3CDTF">2017-04-23T11:38:48Z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