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1" r:id="rId3"/>
    <p:sldId id="259" r:id="rId4"/>
    <p:sldId id="275" r:id="rId5"/>
    <p:sldId id="262" r:id="rId6"/>
    <p:sldId id="276" r:id="rId7"/>
    <p:sldId id="277" r:id="rId8"/>
    <p:sldId id="278" r:id="rId9"/>
    <p:sldId id="279" r:id="rId10"/>
    <p:sldId id="280" r:id="rId11"/>
    <p:sldId id="281" r:id="rId12"/>
    <p:sldId id="283" r:id="rId13"/>
    <p:sldId id="290" r:id="rId14"/>
    <p:sldId id="284" r:id="rId15"/>
    <p:sldId id="288" r:id="rId16"/>
    <p:sldId id="289" r:id="rId17"/>
    <p:sldId id="292" r:id="rId18"/>
    <p:sldId id="293" r:id="rId19"/>
    <p:sldId id="282" r:id="rId20"/>
    <p:sldId id="287" r:id="rId21"/>
    <p:sldId id="285" r:id="rId22"/>
    <p:sldId id="286" r:id="rId23"/>
    <p:sldId id="29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89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05A2BE-2601-4B19-A7C9-D94DE2DF903E}" type="datetimeFigureOut">
              <a:rPr lang="en-US" smtClean="0"/>
              <a:pPr/>
              <a:t>3/15/2017</a:t>
            </a:fld>
            <a:endParaRPr lang="en-US"/>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CE9E56-67B9-4112-8A10-5EF310C72F24}" type="slidenum">
              <a:rPr lang="en-US" smtClean="0"/>
              <a:pPr/>
              <a:t>‹#›</a:t>
            </a:fld>
            <a:endParaRPr lang="en-US"/>
          </a:p>
        </p:txBody>
      </p:sp>
    </p:spTree>
    <p:extLst>
      <p:ext uri="{BB962C8B-B14F-4D97-AF65-F5344CB8AC3E}">
        <p14:creationId xmlns:p14="http://schemas.microsoft.com/office/powerpoint/2010/main" val="593539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en-US"/>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59B44360-093C-4F1B-A1B4-CF227B03C14A}" type="datetimeFigureOut">
              <a:rPr lang="en-US" smtClean="0"/>
              <a:pPr/>
              <a:t>3/15/2017</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3155A241-73A2-41B9-A5CD-80617327F7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59B44360-093C-4F1B-A1B4-CF227B03C14A}" type="datetimeFigureOut">
              <a:rPr lang="en-US" smtClean="0"/>
              <a:pPr/>
              <a:t>3/15/2017</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3155A241-73A2-41B9-A5CD-80617327F7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59B44360-093C-4F1B-A1B4-CF227B03C14A}" type="datetimeFigureOut">
              <a:rPr lang="en-US" smtClean="0"/>
              <a:pPr/>
              <a:t>3/15/2017</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3155A241-73A2-41B9-A5CD-80617327F7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59B44360-093C-4F1B-A1B4-CF227B03C14A}" type="datetimeFigureOut">
              <a:rPr lang="en-US" smtClean="0"/>
              <a:pPr/>
              <a:t>3/15/2017</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3155A241-73A2-41B9-A5CD-80617327F71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l">
              <a:defRPr sz="4000" b="1" cap="all"/>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59B44360-093C-4F1B-A1B4-CF227B03C14A}" type="datetimeFigureOut">
              <a:rPr lang="en-US" smtClean="0"/>
              <a:pPr/>
              <a:t>3/15/2017</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3155A241-73A2-41B9-A5CD-80617327F71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p>
            <a:fld id="{59B44360-093C-4F1B-A1B4-CF227B03C14A}" type="datetimeFigureOut">
              <a:rPr lang="en-US" smtClean="0"/>
              <a:pPr/>
              <a:t>3/15/2017</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3155A241-73A2-41B9-A5CD-80617327F7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p>
            <a:fld id="{59B44360-093C-4F1B-A1B4-CF227B03C14A}" type="datetimeFigureOut">
              <a:rPr lang="en-US" smtClean="0"/>
              <a:pPr/>
              <a:t>3/15/2017</a:t>
            </a:fld>
            <a:endParaRPr lang="en-US"/>
          </a:p>
        </p:txBody>
      </p:sp>
      <p:sp>
        <p:nvSpPr>
          <p:cNvPr id="8" name="מציין מיקום של כותרת תחתונה 7"/>
          <p:cNvSpPr>
            <a:spLocks noGrp="1"/>
          </p:cNvSpPr>
          <p:nvPr>
            <p:ph type="ftr" sz="quarter" idx="11"/>
          </p:nvPr>
        </p:nvSpPr>
        <p:spPr/>
        <p:txBody>
          <a:bodyPr/>
          <a:lstStyle/>
          <a:p>
            <a:endParaRPr lang="en-US"/>
          </a:p>
        </p:txBody>
      </p:sp>
      <p:sp>
        <p:nvSpPr>
          <p:cNvPr id="9" name="מציין מיקום של מספר שקופית 8"/>
          <p:cNvSpPr>
            <a:spLocks noGrp="1"/>
          </p:cNvSpPr>
          <p:nvPr>
            <p:ph type="sldNum" sz="quarter" idx="12"/>
          </p:nvPr>
        </p:nvSpPr>
        <p:spPr/>
        <p:txBody>
          <a:bodyPr/>
          <a:lstStyle/>
          <a:p>
            <a:fld id="{3155A241-73A2-41B9-A5CD-80617327F71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59B44360-093C-4F1B-A1B4-CF227B03C14A}" type="datetimeFigureOut">
              <a:rPr lang="en-US" smtClean="0"/>
              <a:pPr/>
              <a:t>3/15/2017</a:t>
            </a:fld>
            <a:endParaRPr lang="en-US"/>
          </a:p>
        </p:txBody>
      </p:sp>
      <p:sp>
        <p:nvSpPr>
          <p:cNvPr id="4" name="מציין מיקום של כותרת תחתונה 3"/>
          <p:cNvSpPr>
            <a:spLocks noGrp="1"/>
          </p:cNvSpPr>
          <p:nvPr>
            <p:ph type="ftr" sz="quarter" idx="11"/>
          </p:nvPr>
        </p:nvSpPr>
        <p:spPr/>
        <p:txBody>
          <a:bodyPr/>
          <a:lstStyle/>
          <a:p>
            <a:endParaRPr lang="en-US"/>
          </a:p>
        </p:txBody>
      </p:sp>
      <p:sp>
        <p:nvSpPr>
          <p:cNvPr id="5" name="מציין מיקום של מספר שקופית 4"/>
          <p:cNvSpPr>
            <a:spLocks noGrp="1"/>
          </p:cNvSpPr>
          <p:nvPr>
            <p:ph type="sldNum" sz="quarter" idx="12"/>
          </p:nvPr>
        </p:nvSpPr>
        <p:spPr/>
        <p:txBody>
          <a:bodyPr/>
          <a:lstStyle/>
          <a:p>
            <a:fld id="{3155A241-73A2-41B9-A5CD-80617327F7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59B44360-093C-4F1B-A1B4-CF227B03C14A}" type="datetimeFigureOut">
              <a:rPr lang="en-US" smtClean="0"/>
              <a:pPr/>
              <a:t>3/15/2017</a:t>
            </a:fld>
            <a:endParaRPr lang="en-US"/>
          </a:p>
        </p:txBody>
      </p:sp>
      <p:sp>
        <p:nvSpPr>
          <p:cNvPr id="3" name="מציין מיקום של כותרת תחתונה 2"/>
          <p:cNvSpPr>
            <a:spLocks noGrp="1"/>
          </p:cNvSpPr>
          <p:nvPr>
            <p:ph type="ftr" sz="quarter" idx="11"/>
          </p:nvPr>
        </p:nvSpPr>
        <p:spPr/>
        <p:txBody>
          <a:bodyPr/>
          <a:lstStyle/>
          <a:p>
            <a:endParaRPr lang="en-US"/>
          </a:p>
        </p:txBody>
      </p:sp>
      <p:sp>
        <p:nvSpPr>
          <p:cNvPr id="4" name="מציין מיקום של מספר שקופית 3"/>
          <p:cNvSpPr>
            <a:spLocks noGrp="1"/>
          </p:cNvSpPr>
          <p:nvPr>
            <p:ph type="sldNum" sz="quarter" idx="12"/>
          </p:nvPr>
        </p:nvSpPr>
        <p:spPr/>
        <p:txBody>
          <a:bodyPr/>
          <a:lstStyle/>
          <a:p>
            <a:fld id="{3155A241-73A2-41B9-A5CD-80617327F7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l">
              <a:defRPr sz="2000" b="1"/>
            </a:lvl1p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59B44360-093C-4F1B-A1B4-CF227B03C14A}" type="datetimeFigureOut">
              <a:rPr lang="en-US" smtClean="0"/>
              <a:pPr/>
              <a:t>3/15/2017</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3155A241-73A2-41B9-A5CD-80617327F7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l">
              <a:defRPr sz="2000" b="1"/>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59B44360-093C-4F1B-A1B4-CF227B03C14A}" type="datetimeFigureOut">
              <a:rPr lang="en-US" smtClean="0"/>
              <a:pPr/>
              <a:t>3/15/2017</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3155A241-73A2-41B9-A5CD-80617327F71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B44360-093C-4F1B-A1B4-CF227B03C14A}" type="datetimeFigureOut">
              <a:rPr lang="en-US" smtClean="0"/>
              <a:pPr/>
              <a:t>3/15/2017</a:t>
            </a:fld>
            <a:endParaRPr lang="en-US"/>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מציין מיקום של מספר שקופית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55A241-73A2-41B9-A5CD-80617327F7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esmeela@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71600" y="548680"/>
            <a:ext cx="6400800" cy="5090120"/>
          </a:xfrm>
        </p:spPr>
        <p:txBody>
          <a:bodyPr>
            <a:normAutofit lnSpcReduction="10000"/>
          </a:bodyPr>
          <a:lstStyle/>
          <a:p>
            <a:pPr rtl="1"/>
            <a:endParaRPr lang="he-IL" dirty="0" smtClean="0"/>
          </a:p>
          <a:p>
            <a:pPr rtl="1"/>
            <a:r>
              <a:rPr lang="he-IL" b="1" dirty="0" smtClean="0">
                <a:solidFill>
                  <a:schemeClr val="tx1"/>
                </a:solidFill>
                <a:latin typeface="David" pitchFamily="34" charset="-79"/>
                <a:cs typeface="David" pitchFamily="34" charset="-79"/>
              </a:rPr>
              <a:t>"יצירת דוגמאות נגדיות ואי-דוגמאות בהוראת המתמטיקה"</a:t>
            </a:r>
          </a:p>
          <a:p>
            <a:pPr rtl="1"/>
            <a:endParaRPr lang="he-IL" b="1" dirty="0" smtClean="0">
              <a:solidFill>
                <a:schemeClr val="tx1"/>
              </a:solidFill>
              <a:latin typeface="David" pitchFamily="34" charset="-79"/>
              <a:cs typeface="David" pitchFamily="34" charset="-79"/>
            </a:endParaRPr>
          </a:p>
          <a:p>
            <a:pPr rtl="1"/>
            <a:r>
              <a:rPr lang="he-IL" b="1" dirty="0" smtClean="0">
                <a:solidFill>
                  <a:schemeClr val="tx1"/>
                </a:solidFill>
                <a:latin typeface="David" pitchFamily="34" charset="-79"/>
                <a:cs typeface="David" pitchFamily="34" charset="-79"/>
              </a:rPr>
              <a:t>אסמעיל  אלמחדי </a:t>
            </a:r>
          </a:p>
          <a:p>
            <a:pPr rtl="1"/>
            <a:endParaRPr lang="he-IL" b="1" dirty="0" smtClean="0">
              <a:solidFill>
                <a:schemeClr val="tx1"/>
              </a:solidFill>
              <a:latin typeface="David" pitchFamily="34" charset="-79"/>
              <a:cs typeface="David" pitchFamily="34" charset="-79"/>
            </a:endParaRPr>
          </a:p>
          <a:p>
            <a:pPr rtl="1"/>
            <a:endParaRPr lang="he-IL" b="1" dirty="0" smtClean="0">
              <a:solidFill>
                <a:schemeClr val="tx1"/>
              </a:solidFill>
              <a:latin typeface="David" pitchFamily="34" charset="-79"/>
              <a:cs typeface="David" pitchFamily="34" charset="-79"/>
            </a:endParaRPr>
          </a:p>
          <a:p>
            <a:pPr rtl="1"/>
            <a:r>
              <a:rPr lang="he-IL" sz="2400" b="1" dirty="0" smtClean="0">
                <a:solidFill>
                  <a:schemeClr val="tx1"/>
                </a:solidFill>
                <a:latin typeface="David" pitchFamily="34" charset="-79"/>
                <a:cs typeface="David" pitchFamily="34" charset="-79"/>
              </a:rPr>
              <a:t>הוראת מתמטיקה </a:t>
            </a:r>
          </a:p>
          <a:p>
            <a:pPr rtl="1"/>
            <a:r>
              <a:rPr lang="he-IL" sz="2400" b="1" dirty="0" smtClean="0">
                <a:solidFill>
                  <a:schemeClr val="tx1"/>
                </a:solidFill>
                <a:latin typeface="David" pitchFamily="34" charset="-79"/>
                <a:cs typeface="David" pitchFamily="34" charset="-79"/>
              </a:rPr>
              <a:t>צועדים קדימה </a:t>
            </a:r>
          </a:p>
          <a:p>
            <a:pPr rtl="1"/>
            <a:r>
              <a:rPr lang="he-IL" sz="2400" b="1" dirty="0" smtClean="0">
                <a:solidFill>
                  <a:schemeClr val="tx1"/>
                </a:solidFill>
                <a:latin typeface="David" pitchFamily="34" charset="-79"/>
                <a:cs typeface="David" pitchFamily="34" charset="-79"/>
              </a:rPr>
              <a:t>5.4.2017</a:t>
            </a:r>
            <a:endParaRPr lang="en-US" sz="2400" b="1" dirty="0">
              <a:solidFill>
                <a:schemeClr val="tx1"/>
              </a:solidFill>
              <a:latin typeface="David" pitchFamily="34" charset="-79"/>
              <a:cs typeface="David" pitchFamily="34"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t>שאלות מחקר </a:t>
            </a:r>
            <a:endParaRPr lang="he-IL" b="1" dirty="0"/>
          </a:p>
        </p:txBody>
      </p:sp>
      <p:sp>
        <p:nvSpPr>
          <p:cNvPr id="3" name="מציין מיקום תוכן 2"/>
          <p:cNvSpPr>
            <a:spLocks noGrp="1"/>
          </p:cNvSpPr>
          <p:nvPr>
            <p:ph idx="1"/>
          </p:nvPr>
        </p:nvSpPr>
        <p:spPr>
          <a:xfrm>
            <a:off x="107504" y="1484784"/>
            <a:ext cx="8856984" cy="5112568"/>
          </a:xfrm>
        </p:spPr>
        <p:txBody>
          <a:bodyPr>
            <a:normAutofit/>
          </a:bodyPr>
          <a:lstStyle/>
          <a:p>
            <a:pPr marL="0" indent="0" algn="r" rtl="1">
              <a:lnSpc>
                <a:spcPct val="150000"/>
              </a:lnSpc>
              <a:buNone/>
            </a:pPr>
            <a:r>
              <a:rPr lang="he-IL" sz="2700" b="1" dirty="0">
                <a:latin typeface="David" panose="020E0502060401010101" pitchFamily="34" charset="-79"/>
                <a:cs typeface="David" panose="020E0502060401010101" pitchFamily="34" charset="-79"/>
              </a:rPr>
              <a:t>כדי להשיג את יעדי המחקר נבחנו מספר שאלות מחקר: </a:t>
            </a:r>
          </a:p>
          <a:p>
            <a:pPr marL="0" indent="0" algn="r" rtl="1">
              <a:lnSpc>
                <a:spcPct val="150000"/>
              </a:lnSpc>
              <a:buNone/>
            </a:pPr>
            <a:r>
              <a:rPr lang="he-IL" sz="2700" b="1" dirty="0" smtClean="0">
                <a:latin typeface="David" panose="020E0502060401010101" pitchFamily="34" charset="-79"/>
                <a:cs typeface="David" panose="020E0502060401010101" pitchFamily="34" charset="-79"/>
              </a:rPr>
              <a:t>1.באיזה </a:t>
            </a:r>
            <a:r>
              <a:rPr lang="he-IL" sz="2700" b="1" dirty="0">
                <a:latin typeface="David" panose="020E0502060401010101" pitchFamily="34" charset="-79"/>
                <a:cs typeface="David" panose="020E0502060401010101" pitchFamily="34" charset="-79"/>
              </a:rPr>
              <a:t>מידה פרחי הוראה </a:t>
            </a:r>
            <a:r>
              <a:rPr lang="he-IL" sz="2700" b="1" dirty="0" smtClean="0">
                <a:latin typeface="David" panose="020E0502060401010101" pitchFamily="34" charset="-79"/>
                <a:cs typeface="David" panose="020E0502060401010101" pitchFamily="34" charset="-79"/>
              </a:rPr>
              <a:t>מצליחים </a:t>
            </a:r>
            <a:r>
              <a:rPr lang="he-IL" sz="2700" b="1" dirty="0">
                <a:latin typeface="David" panose="020E0502060401010101" pitchFamily="34" charset="-79"/>
                <a:cs typeface="David" panose="020E0502060401010101" pitchFamily="34" charset="-79"/>
              </a:rPr>
              <a:t>לקבוע את ערך האמת של טענה </a:t>
            </a:r>
            <a:r>
              <a:rPr lang="he-IL" sz="2700" b="1" dirty="0" smtClean="0">
                <a:latin typeface="David" panose="020E0502060401010101" pitchFamily="34" charset="-79"/>
                <a:cs typeface="David" panose="020E0502060401010101" pitchFamily="34" charset="-79"/>
              </a:rPr>
              <a:t>מתמטית?</a:t>
            </a:r>
          </a:p>
          <a:p>
            <a:pPr marL="0" indent="0" algn="r" rtl="1">
              <a:lnSpc>
                <a:spcPct val="150000"/>
              </a:lnSpc>
              <a:buNone/>
            </a:pPr>
            <a:r>
              <a:rPr lang="he-IL" sz="2700" b="1" dirty="0" smtClean="0">
                <a:latin typeface="David" panose="020E0502060401010101" pitchFamily="34" charset="-79"/>
                <a:cs typeface="David" panose="020E0502060401010101" pitchFamily="34" charset="-79"/>
              </a:rPr>
              <a:t>2.באיזו מידה חשיפת פרחי הוראה לסביבת למידה ממוקדת בדוגמאות נגדיות משפיעה על יכולתם להפרכת טענות מתמטיות ?</a:t>
            </a:r>
          </a:p>
          <a:p>
            <a:pPr marL="0" lvl="0" indent="0" algn="r" rtl="1">
              <a:lnSpc>
                <a:spcPct val="150000"/>
              </a:lnSpc>
              <a:buNone/>
            </a:pPr>
            <a:r>
              <a:rPr lang="he-IL" sz="2700" b="1" dirty="0">
                <a:solidFill>
                  <a:prstClr val="black"/>
                </a:solidFill>
                <a:latin typeface="David" panose="020E0502060401010101" pitchFamily="34" charset="-79"/>
                <a:cs typeface="David" panose="020E0502060401010101" pitchFamily="34" charset="-79"/>
              </a:rPr>
              <a:t>3.באיזה מידה חשיפת פרחי הוראה לסביבת למידה ממוקדת באי-דוגמאות משפיעה על יכולתם לייצר אי דוגמאות לטענות מתמטיות? </a:t>
            </a:r>
          </a:p>
          <a:p>
            <a:pPr marL="0" indent="0" algn="r" rtl="1">
              <a:buNone/>
            </a:pPr>
            <a:endParaRPr lang="he-IL" dirty="0" smtClean="0">
              <a:latin typeface="David" panose="020E0502060401010101" pitchFamily="34" charset="-79"/>
              <a:cs typeface="David" panose="020E0502060401010101" pitchFamily="34" charset="-79"/>
            </a:endParaRPr>
          </a:p>
          <a:p>
            <a:pPr marL="0" indent="0" algn="r" rtl="1">
              <a:buNone/>
            </a:pPr>
            <a:endParaRPr lang="he-IL" dirty="0"/>
          </a:p>
        </p:txBody>
      </p:sp>
    </p:spTree>
    <p:extLst>
      <p:ext uri="{BB962C8B-B14F-4D97-AF65-F5344CB8AC3E}">
        <p14:creationId xmlns:p14="http://schemas.microsoft.com/office/powerpoint/2010/main" val="215056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3200" b="1" dirty="0" smtClean="0"/>
              <a:t>מתודולוגיה </a:t>
            </a:r>
            <a:endParaRPr lang="he-IL" sz="3200" b="1" dirty="0"/>
          </a:p>
        </p:txBody>
      </p:sp>
      <p:sp>
        <p:nvSpPr>
          <p:cNvPr id="3" name="מציין מיקום תוכן 2"/>
          <p:cNvSpPr>
            <a:spLocks noGrp="1"/>
          </p:cNvSpPr>
          <p:nvPr>
            <p:ph idx="1"/>
          </p:nvPr>
        </p:nvSpPr>
        <p:spPr>
          <a:xfrm>
            <a:off x="107504" y="1340768"/>
            <a:ext cx="8928992" cy="5184576"/>
          </a:xfrm>
        </p:spPr>
        <p:txBody>
          <a:bodyPr>
            <a:normAutofit/>
          </a:bodyPr>
          <a:lstStyle/>
          <a:p>
            <a:pPr marL="0" indent="0" algn="r" rtl="1">
              <a:lnSpc>
                <a:spcPct val="150000"/>
              </a:lnSpc>
              <a:buNone/>
            </a:pPr>
            <a:r>
              <a:rPr lang="he-IL" sz="2800" b="1" dirty="0">
                <a:latin typeface="David" panose="020E0502060401010101" pitchFamily="34" charset="-79"/>
                <a:cs typeface="David" panose="020E0502060401010101" pitchFamily="34" charset="-79"/>
              </a:rPr>
              <a:t>במחקר השתתפו 46 פרחי הוראה למתמטיקה במסלול העל יסודי במכללה לחינוך. מתוכם 16 השתתפו בקבוצת הניסוי אשר נחשפה להוראה ממוקדת בדוגמאות נגדיות  לאי דוגמאות לתקופה של כ 3 חודשים רצופים, הם  נחשפו פעם בשבוע למשימה שכללה דוגמאות נגדיות ואי דוגמאות  כ 10 דקות במהלך השיעור. ויתר המשתתפים (30) ענו על שני שאלונים שאלון מקדים לשאלון מסכם . </a:t>
            </a:r>
          </a:p>
        </p:txBody>
      </p:sp>
    </p:spTree>
    <p:extLst>
      <p:ext uri="{BB962C8B-B14F-4D97-AF65-F5344CB8AC3E}">
        <p14:creationId xmlns:p14="http://schemas.microsoft.com/office/powerpoint/2010/main" val="2207522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t>דוגמאות</a:t>
            </a:r>
            <a:r>
              <a:rPr lang="he-IL" dirty="0" smtClean="0"/>
              <a:t> </a:t>
            </a:r>
            <a:endParaRPr lang="he-IL" dirty="0"/>
          </a:p>
        </p:txBody>
      </p:sp>
      <p:sp>
        <p:nvSpPr>
          <p:cNvPr id="3" name="מציין מיקום תוכן 2"/>
          <p:cNvSpPr>
            <a:spLocks noGrp="1"/>
          </p:cNvSpPr>
          <p:nvPr>
            <p:ph idx="1"/>
          </p:nvPr>
        </p:nvSpPr>
        <p:spPr>
          <a:xfrm>
            <a:off x="179512" y="1600200"/>
            <a:ext cx="8507288" cy="5069160"/>
          </a:xfrm>
        </p:spPr>
        <p:txBody>
          <a:bodyPr>
            <a:normAutofit/>
          </a:bodyPr>
          <a:lstStyle/>
          <a:p>
            <a:pPr marL="0" indent="0" algn="r" rtl="1">
              <a:lnSpc>
                <a:spcPct val="150000"/>
              </a:lnSpc>
              <a:buNone/>
            </a:pPr>
            <a:r>
              <a:rPr lang="he-IL" sz="2800" b="1" dirty="0" smtClean="0">
                <a:latin typeface="David" panose="020E0502060401010101" pitchFamily="34" charset="-79"/>
                <a:cs typeface="David" panose="020E0502060401010101" pitchFamily="34" charset="-79"/>
              </a:rPr>
              <a:t>טענה 1: </a:t>
            </a:r>
            <a:r>
              <a:rPr lang="he-IL" sz="2800" b="1" dirty="0">
                <a:latin typeface="David" panose="020E0502060401010101" pitchFamily="34" charset="-79"/>
                <a:cs typeface="David" panose="020E0502060401010101" pitchFamily="34" charset="-79"/>
              </a:rPr>
              <a:t>ההפרש בין שני מספרים אי-רציונליים  הוא מספר אי-רציונאלי. </a:t>
            </a:r>
          </a:p>
          <a:p>
            <a:pPr marL="0" indent="0" algn="r" rtl="1">
              <a:lnSpc>
                <a:spcPct val="150000"/>
              </a:lnSpc>
              <a:buNone/>
            </a:pPr>
            <a:r>
              <a:rPr lang="he-IL" sz="2800" b="1" dirty="0" smtClean="0">
                <a:latin typeface="David" panose="020E0502060401010101" pitchFamily="34" charset="-79"/>
                <a:cs typeface="David" panose="020E0502060401010101" pitchFamily="34" charset="-79"/>
              </a:rPr>
              <a:t>טענה 2: </a:t>
            </a:r>
            <a:r>
              <a:rPr lang="he-IL" sz="2800" b="1" dirty="0">
                <a:latin typeface="David" panose="020E0502060401010101" pitchFamily="34" charset="-79"/>
                <a:cs typeface="David" panose="020E0502060401010101" pitchFamily="34" charset="-79"/>
              </a:rPr>
              <a:t>אם הקטע </a:t>
            </a:r>
            <a:r>
              <a:rPr lang="en-US" sz="2800" b="1" dirty="0">
                <a:latin typeface="David" panose="020E0502060401010101" pitchFamily="34" charset="-79"/>
                <a:cs typeface="David" panose="020E0502060401010101" pitchFamily="34" charset="-79"/>
              </a:rPr>
              <a:t>KL = KJ </a:t>
            </a:r>
            <a:r>
              <a:rPr lang="he-IL" sz="2800" b="1" dirty="0" smtClean="0">
                <a:latin typeface="David" panose="020E0502060401010101" pitchFamily="34" charset="-79"/>
                <a:cs typeface="David" panose="020E0502060401010101" pitchFamily="34" charset="-79"/>
              </a:rPr>
              <a:t> אז </a:t>
            </a:r>
            <a:r>
              <a:rPr lang="en-US" sz="2800" b="1" dirty="0" smtClean="0">
                <a:latin typeface="David" panose="020E0502060401010101" pitchFamily="34" charset="-79"/>
                <a:cs typeface="David" panose="020E0502060401010101" pitchFamily="34" charset="-79"/>
              </a:rPr>
              <a:t>K</a:t>
            </a:r>
            <a:r>
              <a:rPr lang="he-IL" sz="2800" b="1" dirty="0" smtClean="0">
                <a:latin typeface="David" panose="020E0502060401010101" pitchFamily="34" charset="-79"/>
                <a:cs typeface="David" panose="020E0502060401010101" pitchFamily="34" charset="-79"/>
              </a:rPr>
              <a:t>אמצע </a:t>
            </a:r>
            <a:r>
              <a:rPr lang="he-IL" sz="2800" b="1" dirty="0">
                <a:latin typeface="David" panose="020E0502060401010101" pitchFamily="34" charset="-79"/>
                <a:cs typeface="David" panose="020E0502060401010101" pitchFamily="34" charset="-79"/>
              </a:rPr>
              <a:t>הקטע </a:t>
            </a:r>
            <a:r>
              <a:rPr lang="en-US" sz="2800" b="1" dirty="0" smtClean="0">
                <a:latin typeface="David" panose="020E0502060401010101" pitchFamily="34" charset="-79"/>
                <a:cs typeface="David" panose="020E0502060401010101" pitchFamily="34" charset="-79"/>
              </a:rPr>
              <a:t>JL</a:t>
            </a:r>
            <a:endParaRPr lang="en-US" sz="2800" b="1" dirty="0">
              <a:latin typeface="David" panose="020E0502060401010101" pitchFamily="34" charset="-79"/>
              <a:cs typeface="David" panose="020E0502060401010101" pitchFamily="34" charset="-79"/>
            </a:endParaRPr>
          </a:p>
          <a:p>
            <a:pPr marL="0" indent="0" algn="r" rtl="1">
              <a:lnSpc>
                <a:spcPct val="150000"/>
              </a:lnSpc>
              <a:buNone/>
            </a:pPr>
            <a:r>
              <a:rPr lang="he-IL" sz="2800" b="1" dirty="0" smtClean="0">
                <a:latin typeface="David" panose="020E0502060401010101" pitchFamily="34" charset="-79"/>
                <a:cs typeface="David" panose="020E0502060401010101" pitchFamily="34" charset="-79"/>
              </a:rPr>
              <a:t>טענה 3: לכל </a:t>
            </a:r>
            <a:r>
              <a:rPr lang="he-IL" sz="2800" b="1" dirty="0">
                <a:latin typeface="David" panose="020E0502060401010101" pitchFamily="34" charset="-79"/>
                <a:cs typeface="David" panose="020E0502060401010101" pitchFamily="34" charset="-79"/>
              </a:rPr>
              <a:t>מרובע </a:t>
            </a:r>
            <a:r>
              <a:rPr lang="en-US" sz="2800" b="1" dirty="0">
                <a:latin typeface="David" panose="020E0502060401010101" pitchFamily="34" charset="-79"/>
                <a:cs typeface="David" panose="020E0502060401010101" pitchFamily="34" charset="-79"/>
              </a:rPr>
              <a:t>ABCD </a:t>
            </a:r>
            <a:r>
              <a:rPr lang="he-IL" sz="2800" b="1" dirty="0">
                <a:latin typeface="David" panose="020E0502060401010101" pitchFamily="34" charset="-79"/>
                <a:cs typeface="David" panose="020E0502060401010101" pitchFamily="34" charset="-79"/>
              </a:rPr>
              <a:t>  אם </a:t>
            </a:r>
            <a:r>
              <a:rPr lang="en-US" sz="2800" b="1" dirty="0">
                <a:latin typeface="David" panose="020E0502060401010101" pitchFamily="34" charset="-79"/>
                <a:cs typeface="David" panose="020E0502060401010101" pitchFamily="34" charset="-79"/>
              </a:rPr>
              <a:t> CD</a:t>
            </a:r>
            <a:r>
              <a:rPr lang="he-IL" sz="2800" b="1" dirty="0">
                <a:latin typeface="David" panose="020E0502060401010101" pitchFamily="34" charset="-79"/>
                <a:cs typeface="David" panose="020E0502060401010101" pitchFamily="34" charset="-79"/>
              </a:rPr>
              <a:t>=</a:t>
            </a:r>
            <a:r>
              <a:rPr lang="en-US" sz="2800" b="1" dirty="0">
                <a:latin typeface="David" panose="020E0502060401010101" pitchFamily="34" charset="-79"/>
                <a:cs typeface="David" panose="020E0502060401010101" pitchFamily="34" charset="-79"/>
              </a:rPr>
              <a:t> AB </a:t>
            </a:r>
            <a:r>
              <a:rPr lang="he-IL" sz="2800" b="1" dirty="0">
                <a:latin typeface="David" panose="020E0502060401010101" pitchFamily="34" charset="-79"/>
                <a:cs typeface="David" panose="020E0502060401010101" pitchFamily="34" charset="-79"/>
              </a:rPr>
              <a:t> וגם </a:t>
            </a:r>
            <a:r>
              <a:rPr lang="en-US" sz="2800" b="1" dirty="0" smtClean="0">
                <a:latin typeface="David" panose="020E0502060401010101" pitchFamily="34" charset="-79"/>
                <a:cs typeface="David" panose="020E0502060401010101" pitchFamily="34" charset="-79"/>
              </a:rPr>
              <a:t>AD || BC</a:t>
            </a:r>
            <a:r>
              <a:rPr lang="he-IL" sz="2800" b="1" dirty="0">
                <a:latin typeface="David" panose="020E0502060401010101" pitchFamily="34" charset="-79"/>
                <a:cs typeface="David" panose="020E0502060401010101" pitchFamily="34" charset="-79"/>
              </a:rPr>
              <a:t>, אז המרובע   </a:t>
            </a:r>
            <a:r>
              <a:rPr lang="en-US" sz="2800" b="1" dirty="0">
                <a:latin typeface="David" panose="020E0502060401010101" pitchFamily="34" charset="-79"/>
                <a:cs typeface="David" panose="020E0502060401010101" pitchFamily="34" charset="-79"/>
              </a:rPr>
              <a:t>ABCD </a:t>
            </a:r>
            <a:r>
              <a:rPr lang="he-IL" sz="2800" b="1" dirty="0">
                <a:latin typeface="David" panose="020E0502060401010101" pitchFamily="34" charset="-79"/>
                <a:cs typeface="David" panose="020E0502060401010101" pitchFamily="34" charset="-79"/>
              </a:rPr>
              <a:t> מקבילית. </a:t>
            </a:r>
            <a:endParaRPr lang="he-IL" sz="2800" b="1" dirty="0" smtClean="0">
              <a:latin typeface="David" panose="020E0502060401010101" pitchFamily="34" charset="-79"/>
              <a:cs typeface="David" panose="020E0502060401010101" pitchFamily="34" charset="-79"/>
            </a:endParaRPr>
          </a:p>
          <a:p>
            <a:pPr marL="0" indent="0" algn="r" rtl="1">
              <a:lnSpc>
                <a:spcPct val="150000"/>
              </a:lnSpc>
              <a:buNone/>
            </a:pPr>
            <a:r>
              <a:rPr lang="he-IL" sz="2800" b="1" dirty="0">
                <a:latin typeface="David" panose="020E0502060401010101" pitchFamily="34" charset="-79"/>
                <a:cs typeface="David" panose="020E0502060401010101" pitchFamily="34" charset="-79"/>
              </a:rPr>
              <a:t>טענה </a:t>
            </a:r>
            <a:r>
              <a:rPr lang="he-IL" sz="2800" b="1" dirty="0" smtClean="0">
                <a:latin typeface="David" panose="020E0502060401010101" pitchFamily="34" charset="-79"/>
                <a:cs typeface="David" panose="020E0502060401010101" pitchFamily="34" charset="-79"/>
              </a:rPr>
              <a:t>4 </a:t>
            </a:r>
            <a:r>
              <a:rPr lang="he-IL" sz="2800" b="1" dirty="0">
                <a:latin typeface="David" panose="020E0502060401010101" pitchFamily="34" charset="-79"/>
                <a:cs typeface="David" panose="020E0502060401010101" pitchFamily="34" charset="-79"/>
              </a:rPr>
              <a:t>: לפונקציה </a:t>
            </a:r>
            <a:r>
              <a:rPr lang="en-US" sz="2800" b="1" dirty="0">
                <a:latin typeface="David" panose="020E0502060401010101" pitchFamily="34" charset="-79"/>
                <a:cs typeface="David" panose="020E0502060401010101" pitchFamily="34" charset="-79"/>
              </a:rPr>
              <a:t> f(x)= x</a:t>
            </a:r>
            <a:r>
              <a:rPr lang="en-US" sz="2800" b="1" baseline="30000" dirty="0">
                <a:latin typeface="David" panose="020E0502060401010101" pitchFamily="34" charset="-79"/>
                <a:cs typeface="David" panose="020E0502060401010101" pitchFamily="34" charset="-79"/>
              </a:rPr>
              <a:t>4</a:t>
            </a:r>
            <a:r>
              <a:rPr lang="en-US" sz="2800" b="1" dirty="0">
                <a:latin typeface="David" panose="020E0502060401010101" pitchFamily="34" charset="-79"/>
                <a:cs typeface="David" panose="020E0502060401010101" pitchFamily="34" charset="-79"/>
              </a:rPr>
              <a:t>+12x+12 </a:t>
            </a:r>
            <a:r>
              <a:rPr lang="he-IL" sz="2800" b="1" dirty="0">
                <a:latin typeface="David" panose="020E0502060401010101" pitchFamily="34" charset="-79"/>
                <a:cs typeface="David" panose="020E0502060401010101" pitchFamily="34" charset="-79"/>
              </a:rPr>
              <a:t>, אין  ערכים שליליים.</a:t>
            </a:r>
            <a:endParaRPr lang="en-US" sz="2800" b="1" dirty="0">
              <a:latin typeface="David" panose="020E0502060401010101" pitchFamily="34" charset="-79"/>
              <a:cs typeface="David" panose="020E0502060401010101" pitchFamily="34" charset="-79"/>
            </a:endParaRPr>
          </a:p>
          <a:p>
            <a:pPr marL="0" indent="0" algn="r" rtl="1">
              <a:buNone/>
            </a:pPr>
            <a:endParaRPr lang="en-US" dirty="0"/>
          </a:p>
          <a:p>
            <a:pPr marL="0" indent="0" algn="r" rtl="1">
              <a:buNone/>
            </a:pPr>
            <a:endParaRPr lang="he-IL" dirty="0"/>
          </a:p>
        </p:txBody>
      </p:sp>
    </p:spTree>
    <p:extLst>
      <p:ext uri="{BB962C8B-B14F-4D97-AF65-F5344CB8AC3E}">
        <p14:creationId xmlns:p14="http://schemas.microsoft.com/office/powerpoint/2010/main" val="231375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3200" b="1" dirty="0" smtClean="0">
                <a:latin typeface="David" panose="020E0502060401010101" pitchFamily="34" charset="-79"/>
                <a:cs typeface="David" panose="020E0502060401010101" pitchFamily="34" charset="-79"/>
              </a:rPr>
              <a:t>המשך</a:t>
            </a:r>
            <a:endParaRPr lang="he-IL" sz="3200" b="1" dirty="0">
              <a:latin typeface="David" panose="020E0502060401010101" pitchFamily="34" charset="-79"/>
              <a:cs typeface="David" panose="020E0502060401010101" pitchFamily="34" charset="-79"/>
            </a:endParaRPr>
          </a:p>
        </p:txBody>
      </p:sp>
      <p:sp>
        <p:nvSpPr>
          <p:cNvPr id="3" name="Content Placeholder 2"/>
          <p:cNvSpPr>
            <a:spLocks noGrp="1"/>
          </p:cNvSpPr>
          <p:nvPr>
            <p:ph idx="1"/>
          </p:nvPr>
        </p:nvSpPr>
        <p:spPr>
          <a:xfrm>
            <a:off x="457200" y="1268760"/>
            <a:ext cx="8435280" cy="4857403"/>
          </a:xfrm>
        </p:spPr>
        <p:txBody>
          <a:bodyPr>
            <a:normAutofit/>
          </a:bodyPr>
          <a:lstStyle/>
          <a:p>
            <a:pPr marL="0" indent="0" algn="r" rtl="1">
              <a:lnSpc>
                <a:spcPct val="150000"/>
              </a:lnSpc>
              <a:buNone/>
            </a:pPr>
            <a:r>
              <a:rPr lang="he-IL" dirty="0" smtClean="0"/>
              <a:t> </a:t>
            </a:r>
            <a:r>
              <a:rPr lang="he-IL" sz="2800" b="1" dirty="0">
                <a:latin typeface="David" panose="020E0502060401010101" pitchFamily="34" charset="-79"/>
                <a:cs typeface="David" panose="020E0502060401010101" pitchFamily="34" charset="-79"/>
              </a:rPr>
              <a:t>אחת הסיבות לחוסר יכולת ליצור דוגמה נגדית היא תחושה של קושי. הקושי נובע גם מחוסר ידע מתמטי מספיק על מנת לספק דוגמה נגדית. למשל</a:t>
            </a:r>
            <a:r>
              <a:rPr lang="he-IL" sz="2800" b="1" dirty="0" smtClean="0">
                <a:latin typeface="David" panose="020E0502060401010101" pitchFamily="34" charset="-79"/>
                <a:cs typeface="David" panose="020E0502060401010101" pitchFamily="34" charset="-79"/>
              </a:rPr>
              <a:t>:</a:t>
            </a:r>
          </a:p>
          <a:p>
            <a:pPr marL="0" indent="0" algn="r" rtl="1">
              <a:lnSpc>
                <a:spcPct val="150000"/>
              </a:lnSpc>
              <a:buNone/>
            </a:pPr>
            <a:r>
              <a:rPr lang="he-IL" sz="2800" b="1" dirty="0" smtClean="0">
                <a:latin typeface="David" panose="020E0502060401010101" pitchFamily="34" charset="-79"/>
                <a:cs typeface="David" panose="020E0502060401010101" pitchFamily="34" charset="-79"/>
              </a:rPr>
              <a:t> </a:t>
            </a:r>
            <a:r>
              <a:rPr lang="he-IL" sz="2800" b="1" dirty="0">
                <a:latin typeface="David" panose="020E0502060401010101" pitchFamily="34" charset="-79"/>
                <a:cs typeface="David" panose="020E0502060401010101" pitchFamily="34" charset="-79"/>
              </a:rPr>
              <a:t>הטענה </a:t>
            </a:r>
            <a:r>
              <a:rPr lang="he-IL" sz="2800" b="1" dirty="0" smtClean="0">
                <a:latin typeface="David" panose="020E0502060401010101" pitchFamily="34" charset="-79"/>
                <a:cs typeface="David" panose="020E0502060401010101" pitchFamily="34" charset="-79"/>
              </a:rPr>
              <a:t>"</a:t>
            </a:r>
            <a:r>
              <a:rPr lang="he-IL" sz="2800" b="1" dirty="0">
                <a:latin typeface="David" panose="020E0502060401010101" pitchFamily="34" charset="-79"/>
                <a:cs typeface="David" panose="020E0502060401010101" pitchFamily="34" charset="-79"/>
              </a:rPr>
              <a:t>הפונקציה </a:t>
            </a:r>
            <a:r>
              <a:rPr lang="en-US" sz="2800" b="1" dirty="0">
                <a:latin typeface="David" panose="020E0502060401010101" pitchFamily="34" charset="-79"/>
                <a:cs typeface="David" panose="020E0502060401010101" pitchFamily="34" charset="-79"/>
              </a:rPr>
              <a:t> f(x)= x</a:t>
            </a:r>
            <a:r>
              <a:rPr lang="en-US" sz="2800" b="1" baseline="30000" dirty="0">
                <a:latin typeface="David" panose="020E0502060401010101" pitchFamily="34" charset="-79"/>
                <a:cs typeface="David" panose="020E0502060401010101" pitchFamily="34" charset="-79"/>
              </a:rPr>
              <a:t>4</a:t>
            </a:r>
            <a:r>
              <a:rPr lang="en-US" sz="2800" b="1" dirty="0">
                <a:latin typeface="David" panose="020E0502060401010101" pitchFamily="34" charset="-79"/>
                <a:cs typeface="David" panose="020E0502060401010101" pitchFamily="34" charset="-79"/>
              </a:rPr>
              <a:t>+12x+12</a:t>
            </a:r>
            <a:r>
              <a:rPr lang="he-IL" sz="2800" b="1" dirty="0">
                <a:latin typeface="David" panose="020E0502060401010101" pitchFamily="34" charset="-79"/>
                <a:cs typeface="David" panose="020E0502060401010101" pitchFamily="34" charset="-79"/>
              </a:rPr>
              <a:t> אינה מקבלת ערכים שליליים</a:t>
            </a:r>
            <a:r>
              <a:rPr lang="he-IL" sz="2800" b="1" dirty="0" smtClean="0">
                <a:latin typeface="David" panose="020E0502060401010101" pitchFamily="34" charset="-79"/>
                <a:cs typeface="David" panose="020E0502060401010101" pitchFamily="34" charset="-79"/>
              </a:rPr>
              <a:t>". אף </a:t>
            </a:r>
            <a:r>
              <a:rPr lang="he-IL" sz="2800" b="1" dirty="0">
                <a:latin typeface="David" panose="020E0502060401010101" pitchFamily="34" charset="-79"/>
                <a:cs typeface="David" panose="020E0502060401010101" pitchFamily="34" charset="-79"/>
              </a:rPr>
              <a:t>אחד מבין המשתתפים במחקר לא הצליח לספק לה דוגמה נגדית, כולל קבוצת הניסוי. על מנת להפריך אותה דרוש ידע תוכן מתמטי שעוזר במציאת דוגמה </a:t>
            </a:r>
            <a:r>
              <a:rPr lang="he-IL" sz="2800" b="1" dirty="0" smtClean="0">
                <a:latin typeface="David" panose="020E0502060401010101" pitchFamily="34" charset="-79"/>
                <a:cs typeface="David" panose="020E0502060401010101" pitchFamily="34" charset="-79"/>
              </a:rPr>
              <a:t>נגדית.</a:t>
            </a:r>
            <a:endParaRPr lang="he-IL" sz="28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433361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z="3200" b="1" dirty="0" smtClean="0"/>
              <a:t>דוגמאות</a:t>
            </a:r>
            <a:r>
              <a:rPr lang="he-IL" dirty="0" smtClean="0"/>
              <a:t> </a:t>
            </a:r>
            <a:endParaRPr lang="he-IL" dirty="0"/>
          </a:p>
        </p:txBody>
      </p:sp>
      <p:sp>
        <p:nvSpPr>
          <p:cNvPr id="3" name="מציין מיקום תוכן 2"/>
          <p:cNvSpPr>
            <a:spLocks noGrp="1"/>
          </p:cNvSpPr>
          <p:nvPr>
            <p:ph idx="1"/>
          </p:nvPr>
        </p:nvSpPr>
        <p:spPr>
          <a:xfrm>
            <a:off x="457200" y="1484784"/>
            <a:ext cx="8229600" cy="4641379"/>
          </a:xfrm>
        </p:spPr>
        <p:txBody>
          <a:bodyPr>
            <a:normAutofit lnSpcReduction="10000"/>
          </a:bodyPr>
          <a:lstStyle/>
          <a:p>
            <a:pPr marL="0" indent="0" algn="r" rtl="1">
              <a:buNone/>
            </a:pPr>
            <a:r>
              <a:rPr lang="he-IL" sz="2800" b="1" dirty="0">
                <a:latin typeface="David" panose="020E0502060401010101" pitchFamily="34" charset="-79"/>
                <a:cs typeface="David" panose="020E0502060401010101" pitchFamily="34" charset="-79"/>
              </a:rPr>
              <a:t>טענה </a:t>
            </a:r>
            <a:r>
              <a:rPr lang="he-IL" sz="2800" b="1" dirty="0" smtClean="0">
                <a:latin typeface="David" panose="020E0502060401010101" pitchFamily="34" charset="-79"/>
                <a:cs typeface="David" panose="020E0502060401010101" pitchFamily="34" charset="-79"/>
              </a:rPr>
              <a:t>5: </a:t>
            </a:r>
            <a:r>
              <a:rPr lang="he-IL" sz="2800" b="1" dirty="0">
                <a:latin typeface="David" panose="020E0502060401010101" pitchFamily="34" charset="-79"/>
                <a:cs typeface="David" panose="020E0502060401010101" pitchFamily="34" charset="-79"/>
              </a:rPr>
              <a:t>לכל </a:t>
            </a:r>
            <a:r>
              <a:rPr lang="en-US" sz="2800" b="1" dirty="0">
                <a:latin typeface="David" panose="020E0502060401010101" pitchFamily="34" charset="-79"/>
                <a:cs typeface="David" panose="020E0502060401010101" pitchFamily="34" charset="-79"/>
              </a:rPr>
              <a:t>n </a:t>
            </a:r>
            <a:r>
              <a:rPr lang="he-IL" sz="2800" b="1" dirty="0">
                <a:latin typeface="David" panose="020E0502060401010101" pitchFamily="34" charset="-79"/>
                <a:cs typeface="David" panose="020E0502060401010101" pitchFamily="34" charset="-79"/>
              </a:rPr>
              <a:t> שלם חיובי, המספר </a:t>
            </a:r>
            <a:r>
              <a:rPr lang="en-US" sz="2800" b="1" dirty="0">
                <a:latin typeface="David" panose="020E0502060401010101" pitchFamily="34" charset="-79"/>
                <a:cs typeface="David" panose="020E0502060401010101" pitchFamily="34" charset="-79"/>
              </a:rPr>
              <a:t>n</a:t>
            </a:r>
            <a:r>
              <a:rPr lang="en-US" sz="2800" b="1" baseline="30000" dirty="0">
                <a:latin typeface="David" panose="020E0502060401010101" pitchFamily="34" charset="-79"/>
                <a:cs typeface="David" panose="020E0502060401010101" pitchFamily="34" charset="-79"/>
              </a:rPr>
              <a:t>2  </a:t>
            </a:r>
            <a:r>
              <a:rPr lang="en-US" sz="2800" b="1" dirty="0">
                <a:latin typeface="David" panose="020E0502060401010101" pitchFamily="34" charset="-79"/>
                <a:cs typeface="David" panose="020E0502060401010101" pitchFamily="34" charset="-79"/>
              </a:rPr>
              <a:t>+n+41 </a:t>
            </a:r>
            <a:r>
              <a:rPr lang="he-IL" sz="2800" b="1" dirty="0">
                <a:latin typeface="David" panose="020E0502060401010101" pitchFamily="34" charset="-79"/>
                <a:cs typeface="David" panose="020E0502060401010101" pitchFamily="34" charset="-79"/>
              </a:rPr>
              <a:t> הוא ראשוני</a:t>
            </a:r>
            <a:r>
              <a:rPr lang="he-IL" sz="2800" b="1" dirty="0" smtClean="0">
                <a:latin typeface="David" panose="020E0502060401010101" pitchFamily="34" charset="-79"/>
                <a:cs typeface="David" panose="020E0502060401010101" pitchFamily="34" charset="-79"/>
              </a:rPr>
              <a:t>. </a:t>
            </a:r>
          </a:p>
          <a:p>
            <a:pPr marL="0" indent="0" algn="r" rtl="1">
              <a:lnSpc>
                <a:spcPct val="150000"/>
              </a:lnSpc>
              <a:buNone/>
            </a:pPr>
            <a:r>
              <a:rPr lang="he-IL" sz="2800" b="1" dirty="0" smtClean="0">
                <a:latin typeface="David" panose="020E0502060401010101" pitchFamily="34" charset="-79"/>
                <a:cs typeface="David" panose="020E0502060401010101" pitchFamily="34" charset="-79"/>
              </a:rPr>
              <a:t>רק </a:t>
            </a:r>
            <a:r>
              <a:rPr lang="he-IL" sz="2800" b="1" dirty="0">
                <a:latin typeface="David" panose="020E0502060401010101" pitchFamily="34" charset="-79"/>
                <a:cs typeface="David" panose="020E0502060401010101" pitchFamily="34" charset="-79"/>
              </a:rPr>
              <a:t>11 (23.9%) מפרחי ההוראה יכלו לקבוע שהטענה שגויה. חלק ניכר מהם בדק כמה מקרים בודדים של מספרים טבעיים </a:t>
            </a:r>
            <a:r>
              <a:rPr lang="he-IL" sz="2800" b="1" dirty="0" smtClean="0">
                <a:latin typeface="David" panose="020E0502060401010101" pitchFamily="34" charset="-79"/>
                <a:cs typeface="David" panose="020E0502060401010101" pitchFamily="34" charset="-79"/>
              </a:rPr>
              <a:t>הציבו :</a:t>
            </a:r>
            <a:r>
              <a:rPr lang="en-US" sz="2800" b="1" dirty="0" smtClean="0">
                <a:latin typeface="David" panose="020E0502060401010101" pitchFamily="34" charset="-79"/>
                <a:cs typeface="David" panose="020E0502060401010101" pitchFamily="34" charset="-79"/>
              </a:rPr>
              <a:t>n=1</a:t>
            </a:r>
            <a:r>
              <a:rPr lang="he-IL" sz="2800" b="1" dirty="0" smtClean="0">
                <a:latin typeface="David" panose="020E0502060401010101" pitchFamily="34" charset="-79"/>
                <a:cs typeface="David" panose="020E0502060401010101" pitchFamily="34" charset="-79"/>
              </a:rPr>
              <a:t> ראשוני</a:t>
            </a:r>
          </a:p>
          <a:p>
            <a:pPr marL="0" indent="0" algn="r" rtl="1">
              <a:lnSpc>
                <a:spcPct val="150000"/>
              </a:lnSpc>
              <a:buNone/>
            </a:pPr>
            <a:r>
              <a:rPr lang="en-US" sz="2800" b="1" dirty="0" smtClean="0">
                <a:latin typeface="David" panose="020E0502060401010101" pitchFamily="34" charset="-79"/>
                <a:cs typeface="David" panose="020E0502060401010101" pitchFamily="34" charset="-79"/>
              </a:rPr>
              <a:t>n=3</a:t>
            </a:r>
            <a:r>
              <a:rPr lang="he-IL" sz="2800" b="1" dirty="0" smtClean="0">
                <a:latin typeface="David" panose="020E0502060401010101" pitchFamily="34" charset="-79"/>
                <a:cs typeface="David" panose="020E0502060401010101" pitchFamily="34" charset="-79"/>
              </a:rPr>
              <a:t> </a:t>
            </a:r>
            <a:r>
              <a:rPr lang="he-IL" sz="2800" b="1" dirty="0">
                <a:latin typeface="David" panose="020E0502060401010101" pitchFamily="34" charset="-79"/>
                <a:cs typeface="David" panose="020E0502060401010101" pitchFamily="34" charset="-79"/>
              </a:rPr>
              <a:t>ראשוני</a:t>
            </a:r>
          </a:p>
          <a:p>
            <a:pPr marL="0" indent="0" algn="r" rtl="1">
              <a:lnSpc>
                <a:spcPct val="150000"/>
              </a:lnSpc>
              <a:buNone/>
            </a:pPr>
            <a:r>
              <a:rPr lang="en-US" sz="2800" b="1" dirty="0" smtClean="0">
                <a:latin typeface="David" panose="020E0502060401010101" pitchFamily="34" charset="-79"/>
                <a:cs typeface="David" panose="020E0502060401010101" pitchFamily="34" charset="-79"/>
              </a:rPr>
              <a:t>n=8</a:t>
            </a:r>
            <a:r>
              <a:rPr lang="he-IL" sz="2800" b="1" dirty="0" smtClean="0">
                <a:latin typeface="David" panose="020E0502060401010101" pitchFamily="34" charset="-79"/>
                <a:cs typeface="David" panose="020E0502060401010101" pitchFamily="34" charset="-79"/>
              </a:rPr>
              <a:t> ראשוני </a:t>
            </a:r>
          </a:p>
          <a:p>
            <a:pPr marL="0" indent="0" algn="r" rtl="1">
              <a:lnSpc>
                <a:spcPct val="150000"/>
              </a:lnSpc>
              <a:buNone/>
            </a:pPr>
            <a:r>
              <a:rPr lang="he-IL" sz="2800" b="1" dirty="0" smtClean="0">
                <a:latin typeface="David" panose="020E0502060401010101" pitchFamily="34" charset="-79"/>
                <a:cs typeface="David" panose="020E0502060401010101" pitchFamily="34" charset="-79"/>
              </a:rPr>
              <a:t>הגיעו למסכנה על סמך בדיקה של דוגמאות </a:t>
            </a:r>
            <a:endParaRPr lang="he-IL" sz="2800" b="1" dirty="0">
              <a:latin typeface="David" panose="020E0502060401010101" pitchFamily="34" charset="-79"/>
              <a:cs typeface="David" panose="020E0502060401010101" pitchFamily="34" charset="-79"/>
            </a:endParaRPr>
          </a:p>
          <a:p>
            <a:pPr marL="0" indent="0" algn="r" rtl="1">
              <a:lnSpc>
                <a:spcPct val="150000"/>
              </a:lnSpc>
              <a:buNone/>
            </a:pPr>
            <a:endParaRPr lang="he-IL" sz="2800" dirty="0" smtClean="0">
              <a:latin typeface="David" panose="020E0502060401010101" pitchFamily="34" charset="-79"/>
              <a:cs typeface="David" panose="020E0502060401010101" pitchFamily="34" charset="-79"/>
            </a:endParaRPr>
          </a:p>
          <a:p>
            <a:pPr marL="0" indent="0" algn="r" rtl="1">
              <a:lnSpc>
                <a:spcPct val="150000"/>
              </a:lnSpc>
              <a:buNone/>
            </a:pPr>
            <a:endParaRPr lang="he-IL" sz="2800" dirty="0">
              <a:latin typeface="David" panose="020E0502060401010101" pitchFamily="34" charset="-79"/>
              <a:cs typeface="David" panose="020E0502060401010101" pitchFamily="34" charset="-79"/>
            </a:endParaRPr>
          </a:p>
          <a:p>
            <a:pPr marL="0" indent="0" algn="r" rtl="1">
              <a:lnSpc>
                <a:spcPct val="150000"/>
              </a:lnSpc>
              <a:buNone/>
            </a:pPr>
            <a:endParaRPr lang="he-IL" sz="2800" dirty="0" smtClean="0">
              <a:latin typeface="David" panose="020E0502060401010101" pitchFamily="34" charset="-79"/>
              <a:cs typeface="David" panose="020E0502060401010101" pitchFamily="34" charset="-79"/>
            </a:endParaRPr>
          </a:p>
          <a:p>
            <a:pPr marL="0" indent="0" algn="r" rtl="1">
              <a:lnSpc>
                <a:spcPct val="150000"/>
              </a:lnSpc>
              <a:buNone/>
            </a:pPr>
            <a:endParaRPr lang="he-IL" sz="2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081445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3200" b="1" dirty="0" smtClean="0"/>
              <a:t>אי-דוגמאות</a:t>
            </a:r>
            <a:endParaRPr lang="he-IL" sz="3200" b="1" dirty="0"/>
          </a:p>
        </p:txBody>
      </p:sp>
      <p:sp>
        <p:nvSpPr>
          <p:cNvPr id="3" name="Content Placeholder 2"/>
          <p:cNvSpPr>
            <a:spLocks noGrp="1"/>
          </p:cNvSpPr>
          <p:nvPr>
            <p:ph idx="1"/>
          </p:nvPr>
        </p:nvSpPr>
        <p:spPr/>
        <p:txBody>
          <a:bodyPr/>
          <a:lstStyle/>
          <a:p>
            <a:pPr marL="0" lvl="0" indent="0" algn="r" rtl="1">
              <a:buNone/>
            </a:pPr>
            <a:r>
              <a:rPr lang="he-IL" sz="2800" b="1" dirty="0" smtClean="0">
                <a:latin typeface="David" panose="020E0502060401010101" pitchFamily="34" charset="-79"/>
                <a:cs typeface="David" panose="020E0502060401010101" pitchFamily="34" charset="-79"/>
              </a:rPr>
              <a:t>נתונה  </a:t>
            </a:r>
            <a:r>
              <a:rPr lang="he-IL" sz="2800" b="1" dirty="0">
                <a:latin typeface="David" panose="020E0502060401010101" pitchFamily="34" charset="-79"/>
                <a:cs typeface="David" panose="020E0502060401010101" pitchFamily="34" charset="-79"/>
              </a:rPr>
              <a:t>טענה :מספר "עודף" הוא מספר שסכום המחלקים שלו חוץ מהמספר עצמו, גדול מהמספר עצמו.</a:t>
            </a:r>
            <a:endParaRPr lang="en-US" sz="2800" b="1" dirty="0">
              <a:latin typeface="David" panose="020E0502060401010101" pitchFamily="34" charset="-79"/>
              <a:cs typeface="David" panose="020E0502060401010101" pitchFamily="34" charset="-79"/>
            </a:endParaRPr>
          </a:p>
          <a:p>
            <a:pPr marL="0" indent="0" algn="r" rtl="1">
              <a:buNone/>
            </a:pPr>
            <a:r>
              <a:rPr lang="he-IL" sz="2800" b="1" dirty="0" smtClean="0">
                <a:latin typeface="David" panose="020E0502060401010101" pitchFamily="34" charset="-79"/>
                <a:cs typeface="David" panose="020E0502060401010101" pitchFamily="34" charset="-79"/>
              </a:rPr>
              <a:t>  סמן  </a:t>
            </a:r>
            <a:r>
              <a:rPr lang="he-IL" sz="2800" b="1" dirty="0">
                <a:latin typeface="David" panose="020E0502060401010101" pitchFamily="34" charset="-79"/>
                <a:cs typeface="David" panose="020E0502060401010101" pitchFamily="34" charset="-79"/>
              </a:rPr>
              <a:t>את התשובה הנכונה, המספר 220 הוא:</a:t>
            </a:r>
            <a:endParaRPr lang="en-US" sz="2800" b="1" dirty="0">
              <a:latin typeface="David" panose="020E0502060401010101" pitchFamily="34" charset="-79"/>
              <a:cs typeface="David" panose="020E0502060401010101" pitchFamily="34" charset="-79"/>
            </a:endParaRPr>
          </a:p>
          <a:p>
            <a:pPr marL="0" lvl="0" indent="0" algn="r" rtl="1">
              <a:buNone/>
            </a:pPr>
            <a:r>
              <a:rPr lang="he-IL" sz="2800" b="1" dirty="0" smtClean="0">
                <a:latin typeface="David" panose="020E0502060401010101" pitchFamily="34" charset="-79"/>
                <a:cs typeface="David" panose="020E0502060401010101" pitchFamily="34" charset="-79"/>
              </a:rPr>
              <a:t> א. דוגמה </a:t>
            </a:r>
            <a:r>
              <a:rPr lang="he-IL" sz="2800" b="1" dirty="0">
                <a:latin typeface="David" panose="020E0502060401010101" pitchFamily="34" charset="-79"/>
                <a:cs typeface="David" panose="020E0502060401010101" pitchFamily="34" charset="-79"/>
              </a:rPr>
              <a:t>נגדית לטענה </a:t>
            </a:r>
            <a:endParaRPr lang="he-IL" sz="2800" b="1" dirty="0" smtClean="0">
              <a:latin typeface="David" panose="020E0502060401010101" pitchFamily="34" charset="-79"/>
              <a:cs typeface="David" panose="020E0502060401010101" pitchFamily="34" charset="-79"/>
            </a:endParaRPr>
          </a:p>
          <a:p>
            <a:pPr marL="0" lvl="0" indent="0" algn="r" rtl="1">
              <a:buNone/>
            </a:pPr>
            <a:r>
              <a:rPr lang="he-IL" sz="2800" b="1" dirty="0" smtClean="0">
                <a:latin typeface="David" panose="020E0502060401010101" pitchFamily="34" charset="-79"/>
                <a:cs typeface="David" panose="020E0502060401010101" pitchFamily="34" charset="-79"/>
              </a:rPr>
              <a:t> ב. </a:t>
            </a:r>
            <a:r>
              <a:rPr lang="he-IL" sz="2800" b="1" dirty="0">
                <a:latin typeface="David" panose="020E0502060401010101" pitchFamily="34" charset="-79"/>
                <a:cs typeface="David" panose="020E0502060401010101" pitchFamily="34" charset="-79"/>
              </a:rPr>
              <a:t>אי דוגמה לטענה </a:t>
            </a:r>
            <a:endParaRPr lang="he-IL" sz="2800" b="1" dirty="0" smtClean="0">
              <a:latin typeface="David" panose="020E0502060401010101" pitchFamily="34" charset="-79"/>
              <a:cs typeface="David" panose="020E0502060401010101" pitchFamily="34" charset="-79"/>
            </a:endParaRPr>
          </a:p>
          <a:p>
            <a:pPr marL="0" lvl="0" indent="0" algn="r" rtl="1">
              <a:buNone/>
            </a:pPr>
            <a:r>
              <a:rPr lang="he-IL" sz="2800" b="1" dirty="0" smtClean="0">
                <a:latin typeface="David" panose="020E0502060401010101" pitchFamily="34" charset="-79"/>
                <a:cs typeface="David" panose="020E0502060401010101" pitchFamily="34" charset="-79"/>
              </a:rPr>
              <a:t> ג</a:t>
            </a:r>
            <a:r>
              <a:rPr lang="he-IL" sz="2800" b="1" dirty="0">
                <a:latin typeface="David" panose="020E0502060401010101" pitchFamily="34" charset="-79"/>
                <a:cs typeface="David" panose="020E0502060401010101" pitchFamily="34" charset="-79"/>
              </a:rPr>
              <a:t>. דוגמה מקיימת את הטענה</a:t>
            </a:r>
            <a:r>
              <a:rPr lang="he-IL" sz="2800" b="1" dirty="0" smtClean="0">
                <a:latin typeface="David" panose="020E0502060401010101" pitchFamily="34" charset="-79"/>
                <a:cs typeface="David" panose="020E0502060401010101" pitchFamily="34" charset="-79"/>
              </a:rPr>
              <a:t>.</a:t>
            </a:r>
          </a:p>
          <a:p>
            <a:pPr marL="0" lvl="0" indent="0" algn="r" rtl="1">
              <a:buNone/>
            </a:pPr>
            <a:endParaRPr lang="en-US" sz="2800" dirty="0">
              <a:latin typeface="David" panose="020E0502060401010101" pitchFamily="34" charset="-79"/>
              <a:cs typeface="David" panose="020E0502060401010101" pitchFamily="34" charset="-79"/>
            </a:endParaRPr>
          </a:p>
          <a:p>
            <a:pPr marL="0" indent="0" algn="r" rtl="1">
              <a:buNone/>
            </a:pPr>
            <a:endParaRPr lang="he-IL" dirty="0"/>
          </a:p>
        </p:txBody>
      </p:sp>
    </p:spTree>
    <p:extLst>
      <p:ext uri="{BB962C8B-B14F-4D97-AF65-F5344CB8AC3E}">
        <p14:creationId xmlns:p14="http://schemas.microsoft.com/office/powerpoint/2010/main" val="2137752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z="3200" b="1" dirty="0" smtClean="0"/>
              <a:t>המשך</a:t>
            </a:r>
            <a:r>
              <a:rPr lang="he-IL" dirty="0" smtClean="0"/>
              <a:t> </a:t>
            </a:r>
            <a:endParaRPr lang="he-IL" dirty="0"/>
          </a:p>
        </p:txBody>
      </p:sp>
      <p:sp>
        <p:nvSpPr>
          <p:cNvPr id="3" name="Content Placeholder 2"/>
          <p:cNvSpPr>
            <a:spLocks noGrp="1"/>
          </p:cNvSpPr>
          <p:nvPr>
            <p:ph idx="1"/>
          </p:nvPr>
        </p:nvSpPr>
        <p:spPr/>
        <p:txBody>
          <a:bodyPr>
            <a:normAutofit/>
          </a:bodyPr>
          <a:lstStyle/>
          <a:p>
            <a:pPr marL="0" indent="0" algn="r" rtl="1">
              <a:buNone/>
            </a:pPr>
            <a:r>
              <a:rPr lang="he-IL" sz="2800" dirty="0" smtClean="0"/>
              <a:t> </a:t>
            </a:r>
            <a:r>
              <a:rPr lang="he-IL" sz="2800" b="1" dirty="0" smtClean="0">
                <a:latin typeface="David" panose="020E0502060401010101" pitchFamily="34" charset="-79"/>
                <a:cs typeface="David" panose="020E0502060401010101" pitchFamily="34" charset="-79"/>
              </a:rPr>
              <a:t>קיים </a:t>
            </a:r>
            <a:r>
              <a:rPr lang="en-US" sz="2800" b="1" dirty="0" err="1" smtClean="0">
                <a:latin typeface="David" panose="020E0502060401010101" pitchFamily="34" charset="-79"/>
                <a:cs typeface="David" panose="020E0502060401010101" pitchFamily="34" charset="-79"/>
              </a:rPr>
              <a:t>a,b,c</a:t>
            </a:r>
            <a:r>
              <a:rPr lang="he-IL" sz="2800" b="1" dirty="0" smtClean="0">
                <a:latin typeface="David" panose="020E0502060401010101" pitchFamily="34" charset="-79"/>
                <a:cs typeface="David" panose="020E0502060401010101" pitchFamily="34" charset="-79"/>
              </a:rPr>
              <a:t> שמקיימים את </a:t>
            </a:r>
            <a:r>
              <a:rPr lang="he-IL" sz="2800" b="1" dirty="0">
                <a:latin typeface="David" panose="020E0502060401010101" pitchFamily="34" charset="-79"/>
                <a:cs typeface="David" panose="020E0502060401010101" pitchFamily="34" charset="-79"/>
              </a:rPr>
              <a:t>הטענה : </a:t>
            </a:r>
            <a:endParaRPr lang="he-IL" sz="2800" b="1" dirty="0" smtClean="0">
              <a:latin typeface="David" panose="020E0502060401010101" pitchFamily="34" charset="-79"/>
              <a:cs typeface="David" panose="020E0502060401010101" pitchFamily="34" charset="-79"/>
            </a:endParaRPr>
          </a:p>
          <a:p>
            <a:pPr marL="0" indent="0" rtl="1">
              <a:buNone/>
            </a:pPr>
            <a:r>
              <a:rPr lang="he-IL" sz="2800" b="1" dirty="0" smtClean="0">
                <a:latin typeface="David" panose="020E0502060401010101" pitchFamily="34" charset="-79"/>
                <a:cs typeface="David" panose="020E0502060401010101" pitchFamily="34" charset="-79"/>
              </a:rPr>
              <a:t> </a:t>
            </a:r>
            <a:r>
              <a:rPr lang="en-US" sz="2800" b="1" dirty="0">
                <a:latin typeface="David" panose="020E0502060401010101" pitchFamily="34" charset="-79"/>
                <a:cs typeface="David" panose="020E0502060401010101" pitchFamily="34" charset="-79"/>
              </a:rPr>
              <a:t>|a</a:t>
            </a:r>
            <a:r>
              <a:rPr lang="en-US" sz="2800" b="1" baseline="30000" dirty="0">
                <a:latin typeface="David" panose="020E0502060401010101" pitchFamily="34" charset="-79"/>
                <a:cs typeface="David" panose="020E0502060401010101" pitchFamily="34" charset="-79"/>
              </a:rPr>
              <a:t>2</a:t>
            </a:r>
            <a:r>
              <a:rPr lang="en-US" sz="2800" b="1" dirty="0">
                <a:latin typeface="David" panose="020E0502060401010101" pitchFamily="34" charset="-79"/>
                <a:cs typeface="David" panose="020E0502060401010101" pitchFamily="34" charset="-79"/>
              </a:rPr>
              <a:t>+b</a:t>
            </a:r>
            <a:r>
              <a:rPr lang="en-US" sz="2800" b="1" baseline="30000" dirty="0">
                <a:latin typeface="David" panose="020E0502060401010101" pitchFamily="34" charset="-79"/>
                <a:cs typeface="David" panose="020E0502060401010101" pitchFamily="34" charset="-79"/>
              </a:rPr>
              <a:t>3</a:t>
            </a:r>
            <a:r>
              <a:rPr lang="en-US" sz="2800" b="1" dirty="0">
                <a:latin typeface="David" panose="020E0502060401010101" pitchFamily="34" charset="-79"/>
                <a:cs typeface="David" panose="020E0502060401010101" pitchFamily="34" charset="-79"/>
              </a:rPr>
              <a:t>+c</a:t>
            </a:r>
            <a:r>
              <a:rPr lang="en-US" sz="2800" b="1" baseline="30000" dirty="0">
                <a:latin typeface="David" panose="020E0502060401010101" pitchFamily="34" charset="-79"/>
                <a:cs typeface="David" panose="020E0502060401010101" pitchFamily="34" charset="-79"/>
              </a:rPr>
              <a:t>4</a:t>
            </a:r>
            <a:r>
              <a:rPr lang="en-US" sz="2800" b="1" dirty="0">
                <a:latin typeface="David" panose="020E0502060401010101" pitchFamily="34" charset="-79"/>
                <a:cs typeface="David" panose="020E0502060401010101" pitchFamily="34" charset="-79"/>
              </a:rPr>
              <a:t>|= |a</a:t>
            </a:r>
            <a:r>
              <a:rPr lang="en-US" sz="2800" b="1" baseline="30000" dirty="0">
                <a:latin typeface="David" panose="020E0502060401010101" pitchFamily="34" charset="-79"/>
                <a:cs typeface="David" panose="020E0502060401010101" pitchFamily="34" charset="-79"/>
              </a:rPr>
              <a:t>2</a:t>
            </a:r>
            <a:r>
              <a:rPr lang="en-US" sz="2800" b="1" dirty="0">
                <a:latin typeface="David" panose="020E0502060401010101" pitchFamily="34" charset="-79"/>
                <a:cs typeface="David" panose="020E0502060401010101" pitchFamily="34" charset="-79"/>
              </a:rPr>
              <a:t>|+|b</a:t>
            </a:r>
            <a:r>
              <a:rPr lang="en-US" sz="2800" b="1" baseline="30000" dirty="0">
                <a:latin typeface="David" panose="020E0502060401010101" pitchFamily="34" charset="-79"/>
                <a:cs typeface="David" panose="020E0502060401010101" pitchFamily="34" charset="-79"/>
              </a:rPr>
              <a:t>3</a:t>
            </a:r>
            <a:r>
              <a:rPr lang="en-US" sz="2800" b="1" dirty="0">
                <a:latin typeface="David" panose="020E0502060401010101" pitchFamily="34" charset="-79"/>
                <a:cs typeface="David" panose="020E0502060401010101" pitchFamily="34" charset="-79"/>
              </a:rPr>
              <a:t>|+|c</a:t>
            </a:r>
            <a:r>
              <a:rPr lang="en-US" sz="2800" b="1" baseline="30000" dirty="0">
                <a:latin typeface="David" panose="020E0502060401010101" pitchFamily="34" charset="-79"/>
                <a:cs typeface="David" panose="020E0502060401010101" pitchFamily="34" charset="-79"/>
              </a:rPr>
              <a:t>4</a:t>
            </a:r>
            <a:r>
              <a:rPr lang="en-US" sz="2800" b="1" dirty="0">
                <a:latin typeface="David" panose="020E0502060401010101" pitchFamily="34" charset="-79"/>
                <a:cs typeface="David" panose="020E0502060401010101" pitchFamily="34" charset="-79"/>
              </a:rPr>
              <a:t>|</a:t>
            </a:r>
          </a:p>
          <a:p>
            <a:pPr marL="0" indent="0" algn="r" rtl="1">
              <a:buNone/>
            </a:pPr>
            <a:endParaRPr lang="en-US" sz="2800" b="1" dirty="0" smtClean="0">
              <a:latin typeface="David" panose="020E0502060401010101" pitchFamily="34" charset="-79"/>
              <a:cs typeface="David" panose="020E0502060401010101" pitchFamily="34" charset="-79"/>
            </a:endParaRPr>
          </a:p>
          <a:p>
            <a:pPr marL="0" indent="0" algn="r" rtl="1">
              <a:buNone/>
            </a:pPr>
            <a:r>
              <a:rPr lang="he-IL" sz="2800" b="1" dirty="0" smtClean="0">
                <a:latin typeface="David" panose="020E0502060401010101" pitchFamily="34" charset="-79"/>
                <a:cs typeface="David" panose="020E0502060401010101" pitchFamily="34" charset="-79"/>
              </a:rPr>
              <a:t>1. תן דוגמה שמקיימת את הטענה:____________</a:t>
            </a:r>
            <a:endParaRPr lang="en-US" sz="2800" b="1" dirty="0">
              <a:latin typeface="David" panose="020E0502060401010101" pitchFamily="34" charset="-79"/>
              <a:cs typeface="David" panose="020E0502060401010101" pitchFamily="34" charset="-79"/>
            </a:endParaRPr>
          </a:p>
          <a:p>
            <a:pPr marL="0" indent="0" algn="r">
              <a:buNone/>
            </a:pPr>
            <a:r>
              <a:rPr lang="he-IL" sz="2800" b="1" dirty="0" smtClean="0">
                <a:latin typeface="David" panose="020E0502060401010101" pitchFamily="34" charset="-79"/>
                <a:cs typeface="David" panose="020E0502060401010101" pitchFamily="34" charset="-79"/>
              </a:rPr>
              <a:t>2. תן אי-דוגמה לטענה:____________________</a:t>
            </a:r>
            <a:endParaRPr lang="he-IL" sz="28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683332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79512" y="476672"/>
            <a:ext cx="8863429" cy="5858021"/>
          </a:xfrm>
          <a:prstGeom prst="rect">
            <a:avLst/>
          </a:prstGeom>
          <a:noFill/>
          <a:ln w="9525">
            <a:noFill/>
            <a:miter lim="800000"/>
            <a:headEnd/>
            <a:tailEnd/>
          </a:ln>
        </p:spPr>
      </p:pic>
    </p:spTree>
    <p:extLst>
      <p:ext uri="{BB962C8B-B14F-4D97-AF65-F5344CB8AC3E}">
        <p14:creationId xmlns:p14="http://schemas.microsoft.com/office/powerpoint/2010/main" val="27597773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135984" y="476672"/>
            <a:ext cx="8512946" cy="6048672"/>
          </a:xfrm>
          <a:prstGeom prst="rect">
            <a:avLst/>
          </a:prstGeom>
          <a:noFill/>
          <a:ln w="9525">
            <a:noFill/>
            <a:miter lim="800000"/>
            <a:headEnd/>
            <a:tailEnd/>
          </a:ln>
        </p:spPr>
      </p:pic>
    </p:spTree>
    <p:extLst>
      <p:ext uri="{BB962C8B-B14F-4D97-AF65-F5344CB8AC3E}">
        <p14:creationId xmlns:p14="http://schemas.microsoft.com/office/powerpoint/2010/main" val="25719502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ממצאים </a:t>
            </a:r>
            <a:endParaRPr lang="he-IL" dirty="0"/>
          </a:p>
        </p:txBody>
      </p:sp>
      <p:sp>
        <p:nvSpPr>
          <p:cNvPr id="3" name="מציין מיקום תוכן 2"/>
          <p:cNvSpPr>
            <a:spLocks noGrp="1"/>
          </p:cNvSpPr>
          <p:nvPr>
            <p:ph idx="1"/>
          </p:nvPr>
        </p:nvSpPr>
        <p:spPr>
          <a:xfrm>
            <a:off x="251520" y="1340768"/>
            <a:ext cx="8712968" cy="5184576"/>
          </a:xfrm>
        </p:spPr>
        <p:txBody>
          <a:bodyPr>
            <a:normAutofit fontScale="62500" lnSpcReduction="20000"/>
          </a:bodyPr>
          <a:lstStyle/>
          <a:p>
            <a:pPr lvl="0" algn="r" rtl="1">
              <a:lnSpc>
                <a:spcPct val="200000"/>
              </a:lnSpc>
              <a:buFont typeface="+mj-lt"/>
              <a:buAutoNum type="arabicPeriod"/>
            </a:pPr>
            <a:r>
              <a:rPr lang="he-IL" sz="3900" b="1" dirty="0" smtClean="0">
                <a:latin typeface="David" panose="020E0502060401010101" pitchFamily="34" charset="-79"/>
                <a:cs typeface="David" panose="020E0502060401010101" pitchFamily="34" charset="-79"/>
              </a:rPr>
              <a:t>במסגרת המחקר אותרו קשיים של פרחי הוראה בקביעת ערך האמת של טענה מתמטית.</a:t>
            </a:r>
            <a:endParaRPr lang="en-US" sz="3900" b="1" dirty="0" smtClean="0">
              <a:latin typeface="David" panose="020E0502060401010101" pitchFamily="34" charset="-79"/>
              <a:cs typeface="David" panose="020E0502060401010101" pitchFamily="34" charset="-79"/>
            </a:endParaRPr>
          </a:p>
          <a:p>
            <a:pPr lvl="0" algn="r" rtl="1">
              <a:lnSpc>
                <a:spcPct val="200000"/>
              </a:lnSpc>
              <a:buFont typeface="+mj-lt"/>
              <a:buAutoNum type="arabicPeriod"/>
            </a:pPr>
            <a:r>
              <a:rPr lang="he-IL" sz="3900" b="1" dirty="0" smtClean="0">
                <a:latin typeface="David" panose="020E0502060401010101" pitchFamily="34" charset="-79"/>
                <a:cs typeface="David" panose="020E0502060401010101" pitchFamily="34" charset="-79"/>
              </a:rPr>
              <a:t>המחקר </a:t>
            </a:r>
            <a:r>
              <a:rPr lang="he-IL" sz="3900" b="1" dirty="0">
                <a:latin typeface="David" panose="020E0502060401010101" pitchFamily="34" charset="-79"/>
                <a:cs typeface="David" panose="020E0502060401010101" pitchFamily="34" charset="-79"/>
              </a:rPr>
              <a:t>חשף שחשיפת פרחי הוראה ללמידה ממוקדת בדוגמאות נגדיות אינה משפרת באופן משמעותי יכולתם לייצר דוגמאות נגדיות לטענות מתמטיות שגויות.</a:t>
            </a:r>
            <a:endParaRPr lang="en-US" sz="3900" b="1" dirty="0">
              <a:latin typeface="David" panose="020E0502060401010101" pitchFamily="34" charset="-79"/>
              <a:cs typeface="David" panose="020E0502060401010101" pitchFamily="34" charset="-79"/>
            </a:endParaRPr>
          </a:p>
          <a:p>
            <a:pPr lvl="0" algn="r" rtl="1">
              <a:lnSpc>
                <a:spcPct val="200000"/>
              </a:lnSpc>
              <a:buFont typeface="+mj-lt"/>
              <a:buAutoNum type="arabicPeriod"/>
            </a:pPr>
            <a:r>
              <a:rPr lang="he-IL" sz="3900" b="1" dirty="0">
                <a:latin typeface="David" panose="020E0502060401010101" pitchFamily="34" charset="-79"/>
                <a:cs typeface="David" panose="020E0502060401010101" pitchFamily="34" charset="-79"/>
              </a:rPr>
              <a:t>ממצאי המחקר מעידים שחשיפת פרחי הוראה ללמידה ממוקדת באי דוגמאות משפרת את יכולתם לייצר אי דוגמאות לטענות מתמטיות. </a:t>
            </a:r>
            <a:endParaRPr lang="en-US" sz="3900" b="1" dirty="0">
              <a:latin typeface="David" panose="020E0502060401010101" pitchFamily="34" charset="-79"/>
              <a:cs typeface="David" panose="020E0502060401010101" pitchFamily="34" charset="-79"/>
            </a:endParaRPr>
          </a:p>
          <a:p>
            <a:pPr marL="0" indent="0" algn="r" rtl="1">
              <a:lnSpc>
                <a:spcPct val="200000"/>
              </a:lnSpc>
              <a:buNone/>
            </a:pPr>
            <a:endParaRPr lang="en-US" dirty="0" smtClean="0"/>
          </a:p>
          <a:p>
            <a:pPr marL="0" indent="0" algn="r" rtl="1">
              <a:buNone/>
            </a:pPr>
            <a:endParaRPr lang="he-IL" dirty="0"/>
          </a:p>
        </p:txBody>
      </p:sp>
    </p:spTree>
    <p:extLst>
      <p:ext uri="{BB962C8B-B14F-4D97-AF65-F5344CB8AC3E}">
        <p14:creationId xmlns:p14="http://schemas.microsoft.com/office/powerpoint/2010/main" val="41178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t>הקדמה</a:t>
            </a:r>
            <a:r>
              <a:rPr lang="he-IL" dirty="0" smtClean="0"/>
              <a:t> </a:t>
            </a:r>
            <a:endParaRPr lang="en-US" dirty="0"/>
          </a:p>
        </p:txBody>
      </p:sp>
      <p:sp>
        <p:nvSpPr>
          <p:cNvPr id="3" name="מציין מיקום תוכן 2"/>
          <p:cNvSpPr>
            <a:spLocks noGrp="1"/>
          </p:cNvSpPr>
          <p:nvPr>
            <p:ph idx="1"/>
          </p:nvPr>
        </p:nvSpPr>
        <p:spPr/>
        <p:txBody>
          <a:bodyPr>
            <a:normAutofit fontScale="92500"/>
          </a:bodyPr>
          <a:lstStyle/>
          <a:p>
            <a:pPr algn="r" rtl="1">
              <a:lnSpc>
                <a:spcPct val="150000"/>
              </a:lnSpc>
              <a:buNone/>
            </a:pPr>
            <a:r>
              <a:rPr lang="he-IL" sz="3000" b="1" dirty="0">
                <a:latin typeface="David" pitchFamily="34" charset="-79"/>
                <a:cs typeface="David" pitchFamily="34" charset="-79"/>
              </a:rPr>
              <a:t>יצירת דוגמאות  הנו פוטנציאל עשיר בהוראה, ההתנסות של לומדים ביצירת דוגמאות הינה  דרך יעליה ללמידת מושגים ואף מסייע בצמצום טעויות  נפוצות אצל הלומדים ( </a:t>
            </a:r>
            <a:r>
              <a:rPr lang="en-US" sz="3000" b="1" dirty="0">
                <a:latin typeface="David" pitchFamily="34" charset="-79"/>
                <a:cs typeface="David" pitchFamily="34" charset="-79"/>
              </a:rPr>
              <a:t>Watson &amp; mason,2005</a:t>
            </a:r>
            <a:r>
              <a:rPr lang="he-IL" sz="3000" b="1" dirty="0">
                <a:latin typeface="David" pitchFamily="34" charset="-79"/>
                <a:cs typeface="David" pitchFamily="34" charset="-79"/>
              </a:rPr>
              <a:t>). השערות מתמטיות רבות ומפרסמות הופרכו  לאחר שנים רבות באמצעות דוגמאות נגדיות ( </a:t>
            </a:r>
            <a:r>
              <a:rPr lang="en-US" sz="3000" b="1" dirty="0">
                <a:latin typeface="David" pitchFamily="34" charset="-79"/>
                <a:cs typeface="David" pitchFamily="34" charset="-79"/>
              </a:rPr>
              <a:t>Shipman &amp; Shipman, 2013</a:t>
            </a:r>
            <a:r>
              <a:rPr lang="he-IL" sz="3000" b="1" dirty="0">
                <a:latin typeface="David" pitchFamily="34" charset="-79"/>
                <a:cs typeface="David" pitchFamily="34" charset="-79"/>
              </a:rPr>
              <a:t>). </a:t>
            </a:r>
            <a:endParaRPr lang="en-US" sz="3000" b="1" dirty="0">
              <a:latin typeface="David" pitchFamily="34" charset="-79"/>
              <a:cs typeface="David" pitchFamily="34" charset="-79"/>
            </a:endParaRPr>
          </a:p>
          <a:p>
            <a:pPr algn="r" rtl="1">
              <a:lnSpc>
                <a:spcPct val="150000"/>
              </a:lnSpc>
              <a:buNone/>
            </a:pPr>
            <a:endParaRPr lang="en-US" b="1" dirty="0">
              <a:latin typeface="David" pitchFamily="34" charset="-79"/>
              <a:cs typeface="David" pitchFamily="34" charset="-79"/>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3200" b="1" dirty="0" smtClean="0">
                <a:latin typeface="David" panose="020E0502060401010101" pitchFamily="34" charset="-79"/>
                <a:cs typeface="David" panose="020E0502060401010101" pitchFamily="34" charset="-79"/>
              </a:rPr>
              <a:t>אימות טענה על מסך דוגמאות </a:t>
            </a:r>
            <a:endParaRPr lang="he-IL" sz="3200" b="1" dirty="0">
              <a:latin typeface="David" panose="020E0502060401010101" pitchFamily="34" charset="-79"/>
              <a:cs typeface="David" panose="020E0502060401010101" pitchFamily="34" charset="-79"/>
            </a:endParaRPr>
          </a:p>
        </p:txBody>
      </p:sp>
      <p:sp>
        <p:nvSpPr>
          <p:cNvPr id="3" name="Content Placeholder 2"/>
          <p:cNvSpPr>
            <a:spLocks noGrp="1"/>
          </p:cNvSpPr>
          <p:nvPr>
            <p:ph idx="1"/>
          </p:nvPr>
        </p:nvSpPr>
        <p:spPr>
          <a:xfrm>
            <a:off x="323528" y="1600200"/>
            <a:ext cx="8363272" cy="5069160"/>
          </a:xfrm>
        </p:spPr>
        <p:txBody>
          <a:bodyPr>
            <a:normAutofit fontScale="92500" lnSpcReduction="10000"/>
          </a:bodyPr>
          <a:lstStyle/>
          <a:p>
            <a:pPr marL="0" indent="0" algn="r" rtl="1">
              <a:lnSpc>
                <a:spcPct val="150000"/>
              </a:lnSpc>
              <a:buNone/>
            </a:pPr>
            <a:r>
              <a:rPr lang="he-IL" b="1" dirty="0" smtClean="0">
                <a:latin typeface="David" panose="020E0502060401010101" pitchFamily="34" charset="-79"/>
                <a:cs typeface="David" panose="020E0502060401010101" pitchFamily="34" charset="-79"/>
              </a:rPr>
              <a:t>א</a:t>
            </a:r>
            <a:r>
              <a:rPr lang="he-IL" sz="2800" dirty="0" smtClean="0"/>
              <a:t>. </a:t>
            </a:r>
            <a:r>
              <a:rPr lang="he-IL" sz="2800" b="1" dirty="0" smtClean="0">
                <a:latin typeface="David" panose="020E0502060401010101" pitchFamily="34" charset="-79"/>
                <a:cs typeface="David" panose="020E0502060401010101" pitchFamily="34" charset="-79"/>
              </a:rPr>
              <a:t>פרחי הוראה קובעים ערך האמת של טענה מתמטית על סמך בדיקת מקרים בודדים של דוגמאות.</a:t>
            </a:r>
          </a:p>
          <a:p>
            <a:pPr marL="0" indent="0" algn="r" rtl="1">
              <a:lnSpc>
                <a:spcPct val="150000"/>
              </a:lnSpc>
              <a:buNone/>
            </a:pPr>
            <a:r>
              <a:rPr lang="he-IL" sz="2800" b="1" dirty="0" smtClean="0">
                <a:latin typeface="David" panose="020E0502060401010101" pitchFamily="34" charset="-79"/>
                <a:cs typeface="David" panose="020E0502060401010101" pitchFamily="34" charset="-79"/>
              </a:rPr>
              <a:t>ב. משתדלים למצוא דוגמה נגדית לטענה ואם לא מוצאים אז מאשרים שהטענה נכונה.</a:t>
            </a:r>
          </a:p>
          <a:p>
            <a:pPr marL="0" indent="0" algn="r" rtl="1">
              <a:lnSpc>
                <a:spcPct val="150000"/>
              </a:lnSpc>
              <a:buNone/>
            </a:pPr>
            <a:r>
              <a:rPr lang="he-IL" sz="2800" b="1" dirty="0" smtClean="0">
                <a:latin typeface="David" panose="020E0502060401010101" pitchFamily="34" charset="-79"/>
                <a:cs typeface="David" panose="020E0502060401010101" pitchFamily="34" charset="-79"/>
              </a:rPr>
              <a:t>ג. מעט מאוד פרחי הוראה השתמשו בשיטת הניתוח של הטענה, על מנת למצוא דוגמה נגדית לטענה. </a:t>
            </a:r>
          </a:p>
          <a:p>
            <a:pPr marL="0" indent="0" algn="r" rtl="1">
              <a:lnSpc>
                <a:spcPct val="150000"/>
              </a:lnSpc>
              <a:buNone/>
            </a:pPr>
            <a:r>
              <a:rPr lang="he-IL" sz="2800" b="1" dirty="0" smtClean="0">
                <a:latin typeface="David" panose="020E0502060401010101" pitchFamily="34" charset="-79"/>
                <a:cs typeface="David" panose="020E0502060401010101" pitchFamily="34" charset="-79"/>
              </a:rPr>
              <a:t>ד. פרחי הוראה מתעלמים מהמספרים השליליים והשברים בבדיקת השערות.</a:t>
            </a:r>
          </a:p>
          <a:p>
            <a:pPr marL="0" indent="0" algn="r" rtl="1">
              <a:lnSpc>
                <a:spcPct val="150000"/>
              </a:lnSpc>
              <a:buNone/>
            </a:pPr>
            <a:endParaRPr lang="he-IL" sz="28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628776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3200" b="1" dirty="0" smtClean="0"/>
              <a:t>מסקנות</a:t>
            </a:r>
            <a:endParaRPr lang="he-IL" sz="3200" b="1" dirty="0"/>
          </a:p>
        </p:txBody>
      </p:sp>
      <p:sp>
        <p:nvSpPr>
          <p:cNvPr id="3" name="מציין מיקום תוכן 2"/>
          <p:cNvSpPr>
            <a:spLocks noGrp="1"/>
          </p:cNvSpPr>
          <p:nvPr>
            <p:ph idx="1"/>
          </p:nvPr>
        </p:nvSpPr>
        <p:spPr/>
        <p:txBody>
          <a:bodyPr>
            <a:normAutofit/>
          </a:bodyPr>
          <a:lstStyle/>
          <a:p>
            <a:pPr marL="0" indent="0" algn="r" rtl="1">
              <a:lnSpc>
                <a:spcPct val="150000"/>
              </a:lnSpc>
              <a:buNone/>
            </a:pPr>
            <a:r>
              <a:rPr lang="he-IL" sz="2800" b="1" dirty="0">
                <a:latin typeface="David" panose="020E0502060401010101" pitchFamily="34" charset="-79"/>
                <a:cs typeface="David" panose="020E0502060401010101" pitchFamily="34" charset="-79"/>
              </a:rPr>
              <a:t>יצירת דוגמאות </a:t>
            </a:r>
            <a:r>
              <a:rPr lang="he-IL" sz="2800" b="1" dirty="0" smtClean="0">
                <a:latin typeface="David" panose="020E0502060401010101" pitchFamily="34" charset="-79"/>
                <a:cs typeface="David" panose="020E0502060401010101" pitchFamily="34" charset="-79"/>
              </a:rPr>
              <a:t>היא </a:t>
            </a:r>
            <a:r>
              <a:rPr lang="he-IL" sz="2800" b="1" dirty="0">
                <a:latin typeface="David" panose="020E0502060401010101" pitchFamily="34" charset="-79"/>
                <a:cs typeface="David" panose="020E0502060401010101" pitchFamily="34" charset="-79"/>
              </a:rPr>
              <a:t>למידה משמעותית יותר מלמידה מהגדרות. זיהוי ובנייה של דוגמאות נגדיות ואי-דוגמאות מצד הלומדים היא משימה לא קלה, שדורשת מחשבה והבנה מעמיקה מצד המשתמשים באסטרטגיה של יצירת דוגמאות בהוראת המתמטיקה. </a:t>
            </a:r>
          </a:p>
        </p:txBody>
      </p:sp>
    </p:spTree>
    <p:extLst>
      <p:ext uri="{BB962C8B-B14F-4D97-AF65-F5344CB8AC3E}">
        <p14:creationId xmlns:p14="http://schemas.microsoft.com/office/powerpoint/2010/main" val="4267757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3200" b="1" dirty="0" smtClean="0">
                <a:latin typeface="David" panose="020E0502060401010101" pitchFamily="34" charset="-79"/>
                <a:cs typeface="David" panose="020E0502060401010101" pitchFamily="34" charset="-79"/>
              </a:rPr>
              <a:t>המשך</a:t>
            </a:r>
            <a:endParaRPr lang="he-IL" sz="3200" b="1"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p:txBody>
          <a:bodyPr>
            <a:normAutofit/>
          </a:bodyPr>
          <a:lstStyle/>
          <a:p>
            <a:pPr marL="0" lvl="0" indent="0" algn="r" rtl="1">
              <a:lnSpc>
                <a:spcPct val="150000"/>
              </a:lnSpc>
              <a:buNone/>
            </a:pPr>
            <a:r>
              <a:rPr lang="he-IL" sz="2700" b="1" dirty="0">
                <a:solidFill>
                  <a:prstClr val="black"/>
                </a:solidFill>
                <a:latin typeface="David" panose="020E0502060401010101" pitchFamily="34" charset="-79"/>
                <a:cs typeface="David" panose="020E0502060401010101" pitchFamily="34" charset="-79"/>
              </a:rPr>
              <a:t>מצד שני השימוש בדוגמאות בהוראת המתמטיקה היא דרך יעילה וחשובה לפיתוח ההבנה של החשיבה המתמטית אצל הלומדים; עם זאת, היא אינה מתאימה לכל לומד. ניתן לראות שיש קשיים אצל חלק מפרחי ההוראה ביצירת הדוגמאות נגדיות. ייתכן שהיא שימושית ויעילה יותר אצל התלמידים המצטיינים בלימודיהם.</a:t>
            </a:r>
          </a:p>
          <a:p>
            <a:pPr marL="0" indent="0" algn="r" rtl="1">
              <a:buNone/>
            </a:pPr>
            <a:endParaRPr lang="he-IL" dirty="0"/>
          </a:p>
        </p:txBody>
      </p:sp>
    </p:spTree>
    <p:extLst>
      <p:ext uri="{BB962C8B-B14F-4D97-AF65-F5344CB8AC3E}">
        <p14:creationId xmlns:p14="http://schemas.microsoft.com/office/powerpoint/2010/main" val="3656954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pPr algn="ctr">
              <a:buNone/>
            </a:pPr>
            <a:endParaRPr lang="he-IL" dirty="0" smtClean="0"/>
          </a:p>
          <a:p>
            <a:pPr algn="ctr">
              <a:buNone/>
            </a:pPr>
            <a:endParaRPr lang="he-IL" dirty="0"/>
          </a:p>
          <a:p>
            <a:pPr algn="ctr">
              <a:buNone/>
            </a:pPr>
            <a:r>
              <a:rPr lang="he-IL" dirty="0" smtClean="0"/>
              <a:t> </a:t>
            </a:r>
            <a:r>
              <a:rPr lang="he-IL" b="1" dirty="0" smtClean="0">
                <a:latin typeface="David" pitchFamily="34" charset="-79"/>
                <a:cs typeface="David" pitchFamily="34" charset="-79"/>
              </a:rPr>
              <a:t>תודה על ההקשבה</a:t>
            </a:r>
          </a:p>
          <a:p>
            <a:pPr algn="ctr">
              <a:buNone/>
            </a:pPr>
            <a:r>
              <a:rPr lang="en-US" b="1" dirty="0" smtClean="0">
                <a:latin typeface="David" pitchFamily="34" charset="-79"/>
                <a:cs typeface="David" pitchFamily="34" charset="-79"/>
                <a:hlinkClick r:id="rId2"/>
              </a:rPr>
              <a:t>esmeela@gmail.com</a:t>
            </a:r>
            <a:r>
              <a:rPr lang="en-US" b="1" dirty="0" smtClean="0">
                <a:latin typeface="David" pitchFamily="34" charset="-79"/>
                <a:cs typeface="David" pitchFamily="34" charset="-79"/>
              </a:rPr>
              <a:t> </a:t>
            </a:r>
            <a:endParaRPr lang="en-US" b="1" dirty="0">
              <a:latin typeface="David" pitchFamily="34" charset="-79"/>
              <a:cs typeface="David" pitchFamily="34" charset="-79"/>
            </a:endParaRPr>
          </a:p>
        </p:txBody>
      </p:sp>
    </p:spTree>
    <p:extLst>
      <p:ext uri="{BB962C8B-B14F-4D97-AF65-F5344CB8AC3E}">
        <p14:creationId xmlns:p14="http://schemas.microsoft.com/office/powerpoint/2010/main" val="450510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t>מבוא</a:t>
            </a:r>
            <a:r>
              <a:rPr lang="he-IL" dirty="0" smtClean="0"/>
              <a:t> </a:t>
            </a:r>
            <a:endParaRPr lang="en-US" dirty="0"/>
          </a:p>
        </p:txBody>
      </p:sp>
      <p:sp>
        <p:nvSpPr>
          <p:cNvPr id="3" name="מציין מיקום תוכן 2"/>
          <p:cNvSpPr>
            <a:spLocks noGrp="1"/>
          </p:cNvSpPr>
          <p:nvPr>
            <p:ph idx="1"/>
          </p:nvPr>
        </p:nvSpPr>
        <p:spPr>
          <a:xfrm>
            <a:off x="539552" y="1556792"/>
            <a:ext cx="8229600" cy="4525963"/>
          </a:xfrm>
        </p:spPr>
        <p:txBody>
          <a:bodyPr>
            <a:normAutofit/>
          </a:bodyPr>
          <a:lstStyle/>
          <a:p>
            <a:pPr algn="r" rtl="1">
              <a:lnSpc>
                <a:spcPct val="150000"/>
              </a:lnSpc>
              <a:buNone/>
            </a:pPr>
            <a:r>
              <a:rPr lang="he-IL" b="1" dirty="0" smtClean="0">
                <a:latin typeface="David" pitchFamily="34" charset="-79"/>
                <a:cs typeface="David" pitchFamily="34" charset="-79"/>
              </a:rPr>
              <a:t> </a:t>
            </a:r>
            <a:r>
              <a:rPr lang="he-IL" sz="3000" b="1" dirty="0">
                <a:latin typeface="David" pitchFamily="34" charset="-79"/>
                <a:cs typeface="David" pitchFamily="34" charset="-79"/>
              </a:rPr>
              <a:t>המורים צרכים להיות מסוגלים להפריך טענות מתמטיות שגויות </a:t>
            </a:r>
            <a:r>
              <a:rPr lang="he-IL" sz="3000" b="1" dirty="0" smtClean="0">
                <a:latin typeface="David" pitchFamily="34" charset="-79"/>
                <a:cs typeface="David" pitchFamily="34" charset="-79"/>
              </a:rPr>
              <a:t>שתלמידיהם </a:t>
            </a:r>
            <a:r>
              <a:rPr lang="he-IL" sz="3000" b="1" dirty="0">
                <a:latin typeface="David" pitchFamily="34" charset="-79"/>
                <a:cs typeface="David" pitchFamily="34" charset="-79"/>
              </a:rPr>
              <a:t>מעלים במהלך </a:t>
            </a:r>
            <a:r>
              <a:rPr lang="he-IL" sz="3000" b="1" dirty="0" smtClean="0">
                <a:latin typeface="David" pitchFamily="34" charset="-79"/>
                <a:cs typeface="David" pitchFamily="34" charset="-79"/>
              </a:rPr>
              <a:t>השיעור, לפעמים </a:t>
            </a:r>
            <a:r>
              <a:rPr lang="he-IL" sz="3000" b="1" dirty="0">
                <a:latin typeface="David" pitchFamily="34" charset="-79"/>
                <a:cs typeface="David" pitchFamily="34" charset="-79"/>
              </a:rPr>
              <a:t>התלמידים עושים הכללות אינן תקיפות ושגויות, ואחת הדרכים להתמודדות המורים במקרה זה היא לספק להם דוגמה נגדית </a:t>
            </a:r>
            <a:r>
              <a:rPr lang="en-US" sz="3000" b="1" dirty="0">
                <a:latin typeface="David" pitchFamily="34" charset="-79"/>
                <a:cs typeface="David" pitchFamily="34" charset="-79"/>
              </a:rPr>
              <a:t>( </a:t>
            </a:r>
            <a:r>
              <a:rPr lang="en-US" sz="3000" b="1" dirty="0" smtClean="0">
                <a:latin typeface="David" pitchFamily="34" charset="-79"/>
                <a:cs typeface="David" pitchFamily="34" charset="-79"/>
              </a:rPr>
              <a:t>Yopp,  </a:t>
            </a:r>
            <a:r>
              <a:rPr lang="en-US" sz="3000" b="1" dirty="0">
                <a:latin typeface="David" pitchFamily="34" charset="-79"/>
                <a:cs typeface="David" pitchFamily="34" charset="-79"/>
              </a:rPr>
              <a:t>2015) </a:t>
            </a:r>
            <a:endParaRPr lang="he-IL" sz="3000" b="1" dirty="0">
              <a:latin typeface="David" pitchFamily="34" charset="-79"/>
              <a:cs typeface="David" pitchFamily="34"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המשך</a:t>
            </a:r>
            <a:endParaRPr lang="en-US" dirty="0"/>
          </a:p>
        </p:txBody>
      </p:sp>
      <p:sp>
        <p:nvSpPr>
          <p:cNvPr id="3" name="Content Placeholder 2"/>
          <p:cNvSpPr>
            <a:spLocks noGrp="1"/>
          </p:cNvSpPr>
          <p:nvPr>
            <p:ph idx="1"/>
          </p:nvPr>
        </p:nvSpPr>
        <p:spPr/>
        <p:txBody>
          <a:bodyPr>
            <a:normAutofit fontScale="70000" lnSpcReduction="20000"/>
          </a:bodyPr>
          <a:lstStyle/>
          <a:p>
            <a:pPr algn="just" rtl="1">
              <a:lnSpc>
                <a:spcPct val="200000"/>
              </a:lnSpc>
              <a:spcAft>
                <a:spcPts val="1000"/>
              </a:spcAft>
            </a:pPr>
            <a:r>
              <a:rPr lang="he-IL" sz="3900" b="1" dirty="0">
                <a:latin typeface="David" panose="020E0502060401010101" pitchFamily="34" charset="-79"/>
                <a:ea typeface="Calibri"/>
                <a:cs typeface="David" panose="020E0502060401010101" pitchFamily="34" charset="-79"/>
              </a:rPr>
              <a:t>הרבה מורים למתמטיקה אינם מתייחסים במפורש לדוגמאות בצורה משכילה </a:t>
            </a:r>
            <a:r>
              <a:rPr lang="en-US" sz="3900" b="1" dirty="0" smtClean="0">
                <a:latin typeface="David" panose="020E0502060401010101" pitchFamily="34" charset="-79"/>
                <a:ea typeface="Calibri"/>
                <a:cs typeface="David" panose="020E0502060401010101" pitchFamily="34" charset="-79"/>
              </a:rPr>
              <a:t>(</a:t>
            </a:r>
            <a:r>
              <a:rPr lang="en-US" sz="3900" b="1" dirty="0" err="1" smtClean="0">
                <a:latin typeface="David" panose="020E0502060401010101" pitchFamily="34" charset="-79"/>
                <a:ea typeface="Calibri"/>
                <a:cs typeface="David" panose="020E0502060401010101" pitchFamily="34" charset="-79"/>
              </a:rPr>
              <a:t>Zodiak</a:t>
            </a:r>
            <a:r>
              <a:rPr lang="en-US" sz="3900" b="1" dirty="0" smtClean="0">
                <a:latin typeface="David" panose="020E0502060401010101" pitchFamily="34" charset="-79"/>
                <a:ea typeface="Calibri"/>
                <a:cs typeface="David" panose="020E0502060401010101" pitchFamily="34" charset="-79"/>
              </a:rPr>
              <a:t> </a:t>
            </a:r>
            <a:r>
              <a:rPr lang="en-US" sz="3900" b="1" dirty="0">
                <a:latin typeface="David" panose="020E0502060401010101" pitchFamily="34" charset="-79"/>
                <a:ea typeface="Calibri"/>
                <a:cs typeface="David" panose="020E0502060401010101" pitchFamily="34" charset="-79"/>
              </a:rPr>
              <a:t>&amp; </a:t>
            </a:r>
            <a:r>
              <a:rPr lang="en-US" sz="3900" b="1" dirty="0" err="1" smtClean="0">
                <a:latin typeface="David" panose="020E0502060401010101" pitchFamily="34" charset="-79"/>
                <a:ea typeface="Calibri"/>
                <a:cs typeface="David" panose="020E0502060401010101" pitchFamily="34" charset="-79"/>
              </a:rPr>
              <a:t>Zaslavsky</a:t>
            </a:r>
            <a:r>
              <a:rPr lang="en-US" sz="3900" b="1" dirty="0" smtClean="0">
                <a:latin typeface="David" panose="020E0502060401010101" pitchFamily="34" charset="-79"/>
                <a:ea typeface="Calibri"/>
                <a:cs typeface="David" panose="020E0502060401010101" pitchFamily="34" charset="-79"/>
              </a:rPr>
              <a:t>, </a:t>
            </a:r>
            <a:r>
              <a:rPr lang="en-US" sz="3900" b="1" dirty="0">
                <a:latin typeface="David" panose="020E0502060401010101" pitchFamily="34" charset="-79"/>
                <a:ea typeface="Calibri"/>
                <a:cs typeface="David" panose="020E0502060401010101" pitchFamily="34" charset="-79"/>
              </a:rPr>
              <a:t>2008)</a:t>
            </a:r>
            <a:r>
              <a:rPr lang="he-IL" sz="3900" b="1" dirty="0">
                <a:latin typeface="David" panose="020E0502060401010101" pitchFamily="34" charset="-79"/>
                <a:ea typeface="Calibri"/>
                <a:cs typeface="David" panose="020E0502060401010101" pitchFamily="34" charset="-79"/>
              </a:rPr>
              <a:t>. לכן מן הראוי לבדוק את היכולת  שלהם לייצר דוגמאות נגדיות של מי שעתיד להיות מורה בזמן שמקבל הכשרה לימודית לפני כניסתו להוראת המתמטיקה בבתי הספר.</a:t>
            </a:r>
            <a:endParaRPr lang="en-US" sz="3900" b="1" dirty="0">
              <a:latin typeface="David" panose="020E0502060401010101" pitchFamily="34" charset="-79"/>
              <a:ea typeface="Calibri"/>
              <a:cs typeface="David" panose="020E0502060401010101" pitchFamily="34" charset="-79"/>
            </a:endParaRPr>
          </a:p>
          <a:p>
            <a:pPr marL="0" indent="0" algn="r">
              <a:lnSpc>
                <a:spcPct val="150000"/>
              </a:lnSpc>
              <a:buNone/>
            </a:pPr>
            <a:r>
              <a:rPr lang="en-US" dirty="0" smtClean="0"/>
              <a:t>  </a:t>
            </a:r>
            <a:endParaRPr lang="ar-SA" dirty="0" smtClean="0"/>
          </a:p>
          <a:p>
            <a:pPr marL="0" indent="0" algn="r">
              <a:lnSpc>
                <a:spcPct val="150000"/>
              </a:lnSpc>
              <a:buNone/>
            </a:pPr>
            <a:endParaRPr lang="ar-SA" dirty="0" smtClean="0"/>
          </a:p>
          <a:p>
            <a:pPr marL="0" indent="0" algn="r">
              <a:lnSpc>
                <a:spcPct val="150000"/>
              </a:lnSpc>
              <a:buNone/>
            </a:pPr>
            <a:endParaRPr lang="en-US" dirty="0"/>
          </a:p>
        </p:txBody>
      </p:sp>
    </p:spTree>
    <p:extLst>
      <p:ext uri="{BB962C8B-B14F-4D97-AF65-F5344CB8AC3E}">
        <p14:creationId xmlns:p14="http://schemas.microsoft.com/office/powerpoint/2010/main" val="3113363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t>דוגמה נגדית </a:t>
            </a:r>
            <a:endParaRPr lang="en-US" b="1" dirty="0"/>
          </a:p>
        </p:txBody>
      </p:sp>
      <p:sp>
        <p:nvSpPr>
          <p:cNvPr id="3" name="מציין מיקום תוכן 2"/>
          <p:cNvSpPr>
            <a:spLocks noGrp="1"/>
          </p:cNvSpPr>
          <p:nvPr>
            <p:ph idx="1"/>
          </p:nvPr>
        </p:nvSpPr>
        <p:spPr>
          <a:xfrm>
            <a:off x="251520" y="1340768"/>
            <a:ext cx="8435280" cy="5184576"/>
          </a:xfrm>
        </p:spPr>
        <p:txBody>
          <a:bodyPr>
            <a:normAutofit/>
          </a:bodyPr>
          <a:lstStyle/>
          <a:p>
            <a:pPr algn="r" rtl="1">
              <a:lnSpc>
                <a:spcPct val="150000"/>
              </a:lnSpc>
              <a:buNone/>
            </a:pPr>
            <a:r>
              <a:rPr lang="he-IL" b="1" dirty="0" smtClean="0">
                <a:latin typeface="David" pitchFamily="34" charset="-79"/>
                <a:cs typeface="David" pitchFamily="34" charset="-79"/>
              </a:rPr>
              <a:t> -</a:t>
            </a:r>
            <a:r>
              <a:rPr lang="he-IL" sz="2700" b="1" dirty="0" smtClean="0">
                <a:latin typeface="David" pitchFamily="34" charset="-79"/>
                <a:cs typeface="David" pitchFamily="34" charset="-79"/>
              </a:rPr>
              <a:t>המושג </a:t>
            </a:r>
            <a:r>
              <a:rPr lang="he-IL" sz="2700" b="1" dirty="0">
                <a:latin typeface="David" pitchFamily="34" charset="-79"/>
                <a:cs typeface="David" pitchFamily="34" charset="-79"/>
              </a:rPr>
              <a:t>דוגמה נגדית מתייחס למבנה הטענה המתמטית , היא מנוסחת כמשפט תנאי. "אם </a:t>
            </a:r>
            <a:r>
              <a:rPr lang="en-US" sz="2700" b="1" dirty="0">
                <a:latin typeface="David" pitchFamily="34" charset="-79"/>
                <a:cs typeface="David" pitchFamily="34" charset="-79"/>
              </a:rPr>
              <a:t>A </a:t>
            </a:r>
            <a:r>
              <a:rPr lang="he-IL" sz="2700" b="1" dirty="0">
                <a:latin typeface="David" pitchFamily="34" charset="-79"/>
                <a:cs typeface="David" pitchFamily="34" charset="-79"/>
              </a:rPr>
              <a:t> אז </a:t>
            </a:r>
            <a:r>
              <a:rPr lang="en-US" sz="2700" b="1" dirty="0">
                <a:latin typeface="David" pitchFamily="34" charset="-79"/>
                <a:cs typeface="David" pitchFamily="34" charset="-79"/>
              </a:rPr>
              <a:t>B </a:t>
            </a:r>
            <a:r>
              <a:rPr lang="ar-SA" sz="2700" b="1" dirty="0">
                <a:latin typeface="David" pitchFamily="34" charset="-79"/>
              </a:rPr>
              <a:t>"  </a:t>
            </a:r>
            <a:r>
              <a:rPr lang="he-IL" sz="2700" b="1" dirty="0">
                <a:latin typeface="David" pitchFamily="34" charset="-79"/>
                <a:cs typeface="David" pitchFamily="34" charset="-79"/>
              </a:rPr>
              <a:t>כאשר </a:t>
            </a:r>
            <a:r>
              <a:rPr lang="en-US" sz="2700" b="1" dirty="0">
                <a:latin typeface="David" pitchFamily="34" charset="-79"/>
                <a:cs typeface="David" pitchFamily="34" charset="-79"/>
              </a:rPr>
              <a:t>A </a:t>
            </a:r>
            <a:r>
              <a:rPr lang="he-IL" sz="2700" b="1" dirty="0">
                <a:latin typeface="David" pitchFamily="34" charset="-79"/>
                <a:cs typeface="David" pitchFamily="34" charset="-79"/>
              </a:rPr>
              <a:t> ו </a:t>
            </a:r>
            <a:r>
              <a:rPr lang="en-US" sz="2700" b="1" dirty="0">
                <a:latin typeface="David" pitchFamily="34" charset="-79"/>
                <a:cs typeface="David" pitchFamily="34" charset="-79"/>
              </a:rPr>
              <a:t>B   </a:t>
            </a:r>
            <a:r>
              <a:rPr lang="he-IL" sz="2700" b="1" dirty="0">
                <a:latin typeface="David" pitchFamily="34" charset="-79"/>
                <a:cs typeface="David" pitchFamily="34" charset="-79"/>
              </a:rPr>
              <a:t> הם פסוקים,</a:t>
            </a:r>
            <a:r>
              <a:rPr lang="en-US" sz="2700" b="1" dirty="0">
                <a:latin typeface="David" pitchFamily="34" charset="-79"/>
                <a:cs typeface="David" pitchFamily="34" charset="-79"/>
              </a:rPr>
              <a:t>A  </a:t>
            </a:r>
            <a:r>
              <a:rPr lang="he-IL" sz="2700" b="1" dirty="0">
                <a:latin typeface="David" pitchFamily="34" charset="-79"/>
                <a:cs typeface="David" pitchFamily="34" charset="-79"/>
              </a:rPr>
              <a:t> הוא תנאי הטענה ו </a:t>
            </a:r>
            <a:r>
              <a:rPr lang="en-US" sz="2700" b="1" dirty="0">
                <a:latin typeface="David" pitchFamily="34" charset="-79"/>
                <a:cs typeface="David" pitchFamily="34" charset="-79"/>
              </a:rPr>
              <a:t>B  </a:t>
            </a:r>
            <a:r>
              <a:rPr lang="he-IL" sz="2700" b="1" dirty="0">
                <a:latin typeface="David" pitchFamily="34" charset="-79"/>
                <a:cs typeface="David" pitchFamily="34" charset="-79"/>
              </a:rPr>
              <a:t> הוא תוצאות הטענה. דוגמה נגדית היא דוגמה שעבורה מתקיים תנאי הטענה (</a:t>
            </a:r>
            <a:r>
              <a:rPr lang="en-US" sz="2700" b="1" dirty="0">
                <a:latin typeface="David" pitchFamily="34" charset="-79"/>
                <a:cs typeface="David" pitchFamily="34" charset="-79"/>
              </a:rPr>
              <a:t>A </a:t>
            </a:r>
            <a:r>
              <a:rPr lang="he-IL" sz="2700" b="1" dirty="0">
                <a:latin typeface="David" pitchFamily="34" charset="-79"/>
                <a:cs typeface="David" pitchFamily="34" charset="-79"/>
              </a:rPr>
              <a:t>)  אך תוצאת הטענה </a:t>
            </a:r>
            <a:r>
              <a:rPr lang="en-US" sz="2700" b="1" dirty="0">
                <a:latin typeface="David" pitchFamily="34" charset="-79"/>
                <a:cs typeface="David" pitchFamily="34" charset="-79"/>
              </a:rPr>
              <a:t>(B) </a:t>
            </a:r>
            <a:r>
              <a:rPr lang="he-IL" sz="2700" b="1" dirty="0">
                <a:latin typeface="David" pitchFamily="34" charset="-79"/>
                <a:cs typeface="David" pitchFamily="34" charset="-79"/>
              </a:rPr>
              <a:t> אינה מתקיימת. </a:t>
            </a:r>
            <a:endParaRPr lang="he-IL" sz="2700" b="1" dirty="0" smtClean="0">
              <a:latin typeface="David" pitchFamily="34" charset="-79"/>
              <a:cs typeface="David" pitchFamily="34" charset="-79"/>
            </a:endParaRPr>
          </a:p>
          <a:p>
            <a:pPr algn="r" rtl="1">
              <a:lnSpc>
                <a:spcPct val="150000"/>
              </a:lnSpc>
              <a:buNone/>
            </a:pPr>
            <a:r>
              <a:rPr lang="he-IL" sz="2700" b="1" dirty="0" smtClean="0">
                <a:latin typeface="David" pitchFamily="34" charset="-79"/>
                <a:cs typeface="David" pitchFamily="34" charset="-79"/>
              </a:rPr>
              <a:t>-דוגמאות </a:t>
            </a:r>
            <a:r>
              <a:rPr lang="he-IL" sz="2700" b="1" dirty="0">
                <a:latin typeface="David" pitchFamily="34" charset="-79"/>
                <a:cs typeface="David" pitchFamily="34" charset="-79"/>
              </a:rPr>
              <a:t>נגדיות  הן דוגמאות שסותרות את הטענה </a:t>
            </a:r>
            <a:r>
              <a:rPr lang="he-IL" sz="2700" b="1" dirty="0" smtClean="0">
                <a:latin typeface="David" pitchFamily="34" charset="-79"/>
                <a:cs typeface="David" pitchFamily="34" charset="-79"/>
              </a:rPr>
              <a:t>המתמטית.</a:t>
            </a:r>
          </a:p>
          <a:p>
            <a:pPr algn="r" rtl="1">
              <a:lnSpc>
                <a:spcPct val="150000"/>
              </a:lnSpc>
              <a:buNone/>
            </a:pPr>
            <a:endParaRPr lang="he-IL" sz="2800" dirty="0"/>
          </a:p>
          <a:p>
            <a:pPr algn="r" rtl="1">
              <a:lnSpc>
                <a:spcPct val="150000"/>
              </a:lnSpc>
              <a:buNone/>
            </a:pPr>
            <a:endParaRPr lang="en-US" sz="2800" dirty="0"/>
          </a:p>
          <a:p>
            <a:pPr algn="r" rtl="1">
              <a:lnSpc>
                <a:spcPct val="150000"/>
              </a:lnSpc>
              <a:buNone/>
            </a:pPr>
            <a:endParaRPr lang="en-US" sz="2800" b="1" dirty="0">
              <a:latin typeface="David" pitchFamily="34" charset="-79"/>
              <a:cs typeface="David" pitchFamily="34"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smtClean="0"/>
              <a:t>הדגמה </a:t>
            </a:r>
            <a:endParaRPr lang="en-US" b="1" dirty="0"/>
          </a:p>
        </p:txBody>
      </p:sp>
      <p:sp>
        <p:nvSpPr>
          <p:cNvPr id="3" name="Content Placeholder 2"/>
          <p:cNvSpPr>
            <a:spLocks noGrp="1"/>
          </p:cNvSpPr>
          <p:nvPr>
            <p:ph idx="1"/>
          </p:nvPr>
        </p:nvSpPr>
        <p:spPr>
          <a:xfrm>
            <a:off x="467544" y="1484784"/>
            <a:ext cx="8229600" cy="4525963"/>
          </a:xfrm>
        </p:spPr>
        <p:txBody>
          <a:bodyPr/>
          <a:lstStyle/>
          <a:p>
            <a:pPr marL="0" indent="0" algn="r">
              <a:lnSpc>
                <a:spcPct val="150000"/>
              </a:lnSpc>
              <a:buNone/>
            </a:pPr>
            <a:r>
              <a:rPr lang="he-IL" sz="2800" b="1" dirty="0">
                <a:latin typeface="David" panose="020E0502060401010101" pitchFamily="34" charset="-79"/>
                <a:cs typeface="David" panose="020E0502060401010101" pitchFamily="34" charset="-79"/>
              </a:rPr>
              <a:t>למשל:  טענה " כל ריבוע של מספר חיובי הוא גדול מהספר עצמו". דוגמה נגדית לטענה- המספר 0.9 , כי הריבוע שלו קטן מ 0.9 וזה סותר את הטענה. </a:t>
            </a:r>
            <a:endParaRPr lang="en-US" sz="2800" b="1" dirty="0">
              <a:latin typeface="David" panose="020E0502060401010101" pitchFamily="34" charset="-79"/>
              <a:cs typeface="David" panose="020E0502060401010101" pitchFamily="34" charset="-79"/>
            </a:endParaRPr>
          </a:p>
          <a:p>
            <a:pPr marL="0" indent="0" algn="r">
              <a:buNone/>
            </a:pPr>
            <a:r>
              <a:rPr lang="he-IL" dirty="0" smtClean="0"/>
              <a:t> </a:t>
            </a:r>
            <a:endParaRPr lang="en-US" dirty="0"/>
          </a:p>
        </p:txBody>
      </p:sp>
    </p:spTree>
    <p:extLst>
      <p:ext uri="{BB962C8B-B14F-4D97-AF65-F5344CB8AC3E}">
        <p14:creationId xmlns:p14="http://schemas.microsoft.com/office/powerpoint/2010/main" val="3723794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smtClean="0"/>
              <a:t>אי-דוגמאות</a:t>
            </a:r>
            <a:endParaRPr lang="en-US" b="1" dirty="0"/>
          </a:p>
        </p:txBody>
      </p:sp>
      <p:sp>
        <p:nvSpPr>
          <p:cNvPr id="3" name="Content Placeholder 2"/>
          <p:cNvSpPr>
            <a:spLocks noGrp="1"/>
          </p:cNvSpPr>
          <p:nvPr>
            <p:ph idx="1"/>
          </p:nvPr>
        </p:nvSpPr>
        <p:spPr/>
        <p:txBody>
          <a:bodyPr>
            <a:normAutofit lnSpcReduction="10000"/>
          </a:bodyPr>
          <a:lstStyle/>
          <a:p>
            <a:pPr marL="0" indent="0" algn="r">
              <a:lnSpc>
                <a:spcPct val="150000"/>
              </a:lnSpc>
              <a:buNone/>
            </a:pPr>
            <a:r>
              <a:rPr lang="he-IL" sz="2800" b="1" dirty="0">
                <a:latin typeface="David" panose="020E0502060401010101" pitchFamily="34" charset="-79"/>
                <a:cs typeface="David" panose="020E0502060401010101" pitchFamily="34" charset="-79"/>
              </a:rPr>
              <a:t>במתמטיקה ניתן להבחין בין  אי דוגמאות  ודוגמאות נגדיות. אי דוגמאות  הן דוגמאות שלא תומכות או סותרות את הטענה. השימוש בהן נועד  למשוך תשומת לב להבחנה בין תכונות חיוניות ותכונות שאינם חיוניות של מושג, ומומלץ לשלב דוגמאות  וגם אי דוגמאות  בלמידה כדי לייצר תשומת לב </a:t>
            </a:r>
            <a:r>
              <a:rPr lang="en-US" sz="2800" b="1" dirty="0">
                <a:latin typeface="David" panose="020E0502060401010101" pitchFamily="34" charset="-79"/>
                <a:cs typeface="David" panose="020E0502060401010101" pitchFamily="34" charset="-79"/>
              </a:rPr>
              <a:t>.</a:t>
            </a:r>
            <a:r>
              <a:rPr lang="he-IL" sz="2800" b="1" dirty="0" smtClean="0">
                <a:latin typeface="David" panose="020E0502060401010101" pitchFamily="34" charset="-79"/>
                <a:cs typeface="David" panose="020E0502060401010101" pitchFamily="34" charset="-79"/>
              </a:rPr>
              <a:t>תכונות </a:t>
            </a:r>
            <a:r>
              <a:rPr lang="he-IL" sz="2800" b="1" dirty="0">
                <a:latin typeface="David" panose="020E0502060401010101" pitchFamily="34" charset="-79"/>
                <a:cs typeface="David" panose="020E0502060401010101" pitchFamily="34" charset="-79"/>
              </a:rPr>
              <a:t>הרלוונטיות למושג </a:t>
            </a:r>
            <a:r>
              <a:rPr lang="he-IL" sz="2800" b="1" dirty="0" smtClean="0">
                <a:latin typeface="David" panose="020E0502060401010101" pitchFamily="34" charset="-79"/>
                <a:cs typeface="David" panose="020E0502060401010101" pitchFamily="34" charset="-79"/>
              </a:rPr>
              <a:t>המתמטי</a:t>
            </a:r>
            <a:endParaRPr lang="en-US" sz="2800" b="1" dirty="0">
              <a:latin typeface="David" panose="020E0502060401010101" pitchFamily="34" charset="-79"/>
              <a:cs typeface="David" panose="020E0502060401010101" pitchFamily="34" charset="-79"/>
            </a:endParaRPr>
          </a:p>
          <a:p>
            <a:pPr marL="0" indent="0">
              <a:lnSpc>
                <a:spcPct val="150000"/>
              </a:lnSpc>
              <a:buNone/>
            </a:pPr>
            <a:r>
              <a:rPr lang="en-US" sz="2800" b="1" dirty="0">
                <a:latin typeface="David" panose="020E0502060401010101" pitchFamily="34" charset="-79"/>
                <a:cs typeface="David" panose="020E0502060401010101" pitchFamily="34" charset="-79"/>
              </a:rPr>
              <a:t>(Bills et al., 2006</a:t>
            </a:r>
            <a:r>
              <a:rPr lang="en-US" sz="2800" b="1" dirty="0" smtClean="0">
                <a:latin typeface="David" panose="020E0502060401010101" pitchFamily="34" charset="-79"/>
                <a:cs typeface="David" panose="020E0502060401010101" pitchFamily="34" charset="-79"/>
              </a:rPr>
              <a:t>)</a:t>
            </a:r>
            <a:endParaRPr lang="en-US" sz="28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848297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smtClean="0"/>
              <a:t>הדגמה</a:t>
            </a:r>
            <a:r>
              <a:rPr lang="he-IL" dirty="0" smtClean="0"/>
              <a:t> </a:t>
            </a:r>
            <a:endParaRPr lang="en-US" dirty="0"/>
          </a:p>
        </p:txBody>
      </p:sp>
      <p:sp>
        <p:nvSpPr>
          <p:cNvPr id="3" name="Content Placeholder 2"/>
          <p:cNvSpPr>
            <a:spLocks noGrp="1"/>
          </p:cNvSpPr>
          <p:nvPr>
            <p:ph idx="1"/>
          </p:nvPr>
        </p:nvSpPr>
        <p:spPr/>
        <p:txBody>
          <a:bodyPr>
            <a:normAutofit/>
          </a:bodyPr>
          <a:lstStyle/>
          <a:p>
            <a:pPr marL="0" indent="0" algn="r">
              <a:buNone/>
            </a:pPr>
            <a:r>
              <a:rPr lang="he-IL" sz="2800" b="1" dirty="0" smtClean="0">
                <a:latin typeface="David" panose="020E0502060401010101" pitchFamily="34" charset="-79"/>
                <a:cs typeface="David" panose="020E0502060401010101" pitchFamily="34" charset="-79"/>
              </a:rPr>
              <a:t>הגדרה: מספר ראשוני הוא מספר טבעי שיש לו בדיוק שני מחלקים, 1 ועצמו. </a:t>
            </a:r>
          </a:p>
          <a:p>
            <a:pPr marL="0" indent="0" algn="r">
              <a:buNone/>
            </a:pPr>
            <a:r>
              <a:rPr lang="he-IL" sz="2800" b="1" dirty="0" smtClean="0">
                <a:latin typeface="David" panose="020E0502060401010101" pitchFamily="34" charset="-79"/>
                <a:cs typeface="David" panose="020E0502060401010101" pitchFamily="34" charset="-79"/>
              </a:rPr>
              <a:t>דוגמאות: 2, 7 ,23... </a:t>
            </a:r>
          </a:p>
          <a:p>
            <a:pPr marL="0" indent="0" algn="r">
              <a:buNone/>
            </a:pPr>
            <a:r>
              <a:rPr lang="he-IL" sz="2800" b="1" dirty="0" smtClean="0">
                <a:latin typeface="David" panose="020E0502060401010101" pitchFamily="34" charset="-79"/>
                <a:cs typeface="David" panose="020E0502060401010101" pitchFamily="34" charset="-79"/>
              </a:rPr>
              <a:t>אי דוגמאות: 6 , 15, 39... </a:t>
            </a:r>
            <a:endParaRPr lang="en-US" sz="28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390678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t>מטרת מחקר </a:t>
            </a:r>
            <a:endParaRPr lang="he-IL" b="1" dirty="0"/>
          </a:p>
        </p:txBody>
      </p:sp>
      <p:sp>
        <p:nvSpPr>
          <p:cNvPr id="3" name="מציין מיקום תוכן 2"/>
          <p:cNvSpPr>
            <a:spLocks noGrp="1"/>
          </p:cNvSpPr>
          <p:nvPr>
            <p:ph idx="1"/>
          </p:nvPr>
        </p:nvSpPr>
        <p:spPr/>
        <p:txBody>
          <a:bodyPr>
            <a:normAutofit lnSpcReduction="10000"/>
          </a:bodyPr>
          <a:lstStyle/>
          <a:p>
            <a:pPr marL="0" indent="0" algn="r">
              <a:lnSpc>
                <a:spcPct val="150000"/>
              </a:lnSpc>
              <a:buNone/>
            </a:pPr>
            <a:r>
              <a:rPr lang="he-IL" sz="2800" b="1" dirty="0">
                <a:latin typeface="David" panose="020E0502060401010101" pitchFamily="34" charset="-79"/>
                <a:cs typeface="David" panose="020E0502060401010101" pitchFamily="34" charset="-79"/>
              </a:rPr>
              <a:t>מטרתו העיקרית של המחקר </a:t>
            </a:r>
            <a:r>
              <a:rPr lang="he-IL" sz="2800" b="1" dirty="0" smtClean="0">
                <a:latin typeface="David" panose="020E0502060401010101" pitchFamily="34" charset="-79"/>
                <a:cs typeface="David" panose="020E0502060401010101" pitchFamily="34" charset="-79"/>
              </a:rPr>
              <a:t> </a:t>
            </a:r>
            <a:r>
              <a:rPr lang="he-IL" sz="2800" b="1" dirty="0">
                <a:latin typeface="David" panose="020E0502060401010101" pitchFamily="34" charset="-79"/>
                <a:cs typeface="David" panose="020E0502060401010101" pitchFamily="34" charset="-79"/>
              </a:rPr>
              <a:t>הייתה לבחון באיזה מידה  חשיפת פרחי הוראה למתמטיקה ללמידה ממוקדת בדוגמאות נגדיות ואי דוגמאות מצלחים ליציר דוגמאות נגדיות ואי </a:t>
            </a:r>
            <a:r>
              <a:rPr lang="he-IL" sz="2800" b="1" dirty="0" smtClean="0">
                <a:latin typeface="David" panose="020E0502060401010101" pitchFamily="34" charset="-79"/>
                <a:cs typeface="David" panose="020E0502060401010101" pitchFamily="34" charset="-79"/>
              </a:rPr>
              <a:t>דוגמאות, רצינו </a:t>
            </a:r>
            <a:r>
              <a:rPr lang="he-IL" sz="2800" b="1" dirty="0">
                <a:latin typeface="David" panose="020E0502060401010101" pitchFamily="34" charset="-79"/>
                <a:cs typeface="David" panose="020E0502060401010101" pitchFamily="34" charset="-79"/>
              </a:rPr>
              <a:t>לדעת מידת ההצלחה של פרחי הוראה למתמטיקה אחר ההתערבות על מידת ההצלחה ביצירת דוגמאות נגדיות לטענות מתמטיות שגויות, וגם האם הם יכלו לספק אי דוגמאות עבור הגדרות וטענות מתמטיות. </a:t>
            </a:r>
            <a:endParaRPr lang="en-US" sz="2800" b="1" dirty="0">
              <a:latin typeface="David" panose="020E0502060401010101" pitchFamily="34" charset="-79"/>
              <a:cs typeface="David" panose="020E0502060401010101" pitchFamily="34" charset="-79"/>
            </a:endParaRPr>
          </a:p>
          <a:p>
            <a:pPr marL="0" indent="0" algn="r">
              <a:buNone/>
            </a:pPr>
            <a:endParaRPr lang="he-IL" dirty="0"/>
          </a:p>
        </p:txBody>
      </p:sp>
    </p:spTree>
    <p:extLst>
      <p:ext uri="{BB962C8B-B14F-4D97-AF65-F5344CB8AC3E}">
        <p14:creationId xmlns:p14="http://schemas.microsoft.com/office/powerpoint/2010/main" val="2642692009"/>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1004</Words>
  <Application>Microsoft Office PowerPoint</Application>
  <PresentationFormat>On-screen Show (4:3)</PresentationFormat>
  <Paragraphs>84</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David</vt:lpstr>
      <vt:lpstr>Times New Roman</vt:lpstr>
      <vt:lpstr>ערכת נושא Office</vt:lpstr>
      <vt:lpstr>PowerPoint Presentation</vt:lpstr>
      <vt:lpstr>הקדמה </vt:lpstr>
      <vt:lpstr>מבוא </vt:lpstr>
      <vt:lpstr>המשך</vt:lpstr>
      <vt:lpstr>דוגמה נגדית </vt:lpstr>
      <vt:lpstr>הדגמה </vt:lpstr>
      <vt:lpstr>אי-דוגמאות</vt:lpstr>
      <vt:lpstr>הדגמה </vt:lpstr>
      <vt:lpstr>מטרת מחקר </vt:lpstr>
      <vt:lpstr>שאלות מחקר </vt:lpstr>
      <vt:lpstr>מתודולוגיה </vt:lpstr>
      <vt:lpstr>דוגמאות </vt:lpstr>
      <vt:lpstr>המשך</vt:lpstr>
      <vt:lpstr>דוגמאות </vt:lpstr>
      <vt:lpstr>אי-דוגמאות</vt:lpstr>
      <vt:lpstr>המשך </vt:lpstr>
      <vt:lpstr>PowerPoint Presentation</vt:lpstr>
      <vt:lpstr>PowerPoint Presentation</vt:lpstr>
      <vt:lpstr>ממצאים </vt:lpstr>
      <vt:lpstr>אימות טענה על מסך דוגמאות </vt:lpstr>
      <vt:lpstr>מסקנות</vt:lpstr>
      <vt:lpstr>המשך</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יום עיון</dc:title>
  <dc:creator>Teacher</dc:creator>
  <cp:lastModifiedBy>***</cp:lastModifiedBy>
  <cp:revision>24</cp:revision>
  <dcterms:created xsi:type="dcterms:W3CDTF">2016-12-18T18:20:24Z</dcterms:created>
  <dcterms:modified xsi:type="dcterms:W3CDTF">2017-03-15T13:34:42Z</dcterms:modified>
</cp:coreProperties>
</file>