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26"/>
  </p:notesMasterIdLst>
  <p:handoutMasterIdLst>
    <p:handoutMasterId r:id="rId27"/>
  </p:handoutMasterIdLst>
  <p:sldIdLst>
    <p:sldId id="273" r:id="rId2"/>
    <p:sldId id="265" r:id="rId3"/>
    <p:sldId id="266" r:id="rId4"/>
    <p:sldId id="267" r:id="rId5"/>
    <p:sldId id="274" r:id="rId6"/>
    <p:sldId id="275" r:id="rId7"/>
    <p:sldId id="276" r:id="rId8"/>
    <p:sldId id="271" r:id="rId9"/>
    <p:sldId id="277" r:id="rId10"/>
    <p:sldId id="278" r:id="rId11"/>
    <p:sldId id="279" r:id="rId12"/>
    <p:sldId id="292" r:id="rId13"/>
    <p:sldId id="280" r:id="rId14"/>
    <p:sldId id="281" r:id="rId15"/>
    <p:sldId id="282" r:id="rId16"/>
    <p:sldId id="293" r:id="rId17"/>
    <p:sldId id="283" r:id="rId18"/>
    <p:sldId id="284" r:id="rId19"/>
    <p:sldId id="285" r:id="rId20"/>
    <p:sldId id="288" r:id="rId21"/>
    <p:sldId id="286" r:id="rId22"/>
    <p:sldId id="289" r:id="rId23"/>
    <p:sldId id="290" r:id="rId24"/>
    <p:sldId id="291" r:id="rId2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style val="10"/>
  <c:chart>
    <c:title>
      <c:tx>
        <c:rich>
          <a:bodyPr/>
          <a:lstStyle/>
          <a:p>
            <a:pPr>
              <a:defRPr/>
            </a:pPr>
            <a:r>
              <a:rPr lang="he-IL"/>
              <a:t>גרף מרחק לפי זמן</a:t>
            </a:r>
          </a:p>
        </c:rich>
      </c:tx>
      <c:layout/>
    </c:title>
    <c:plotArea>
      <c:layout/>
      <c:lineChart>
        <c:grouping val="stacked"/>
        <c:ser>
          <c:idx val="1"/>
          <c:order val="0"/>
          <c:dLbls>
            <c:dLbl>
              <c:idx val="3"/>
              <c:layout>
                <c:manualLayout>
                  <c:x val="-4.1596531203031951E-2"/>
                  <c:y val="-3.4809728743589896E-2"/>
                </c:manualLayout>
              </c:layout>
              <c:tx>
                <c:rich>
                  <a:bodyPr/>
                  <a:lstStyle/>
                  <a:p>
                    <a:r>
                      <a:rPr lang="he-IL" sz="2400" dirty="0" smtClean="0"/>
                      <a:t>מהירות 4.0</a:t>
                    </a:r>
                    <a:endParaRPr lang="he-IL" sz="2400" dirty="0"/>
                  </a:p>
                </c:rich>
              </c:tx>
              <c:dLblPos val="r"/>
              <c:showVal val="1"/>
              <c:showSerName val="1"/>
            </c:dLbl>
            <c:delete val="1"/>
          </c:dLbls>
          <c:val>
            <c:numRef>
              <c:f>גיליון1!$B$2:$B$5</c:f>
              <c:numCache>
                <c:formatCode>General</c:formatCode>
                <c:ptCount val="4"/>
                <c:pt idx="0">
                  <c:v>60</c:v>
                </c:pt>
                <c:pt idx="1">
                  <c:v>130</c:v>
                </c:pt>
                <c:pt idx="2">
                  <c:v>210</c:v>
                </c:pt>
                <c:pt idx="3">
                  <c:v>270</c:v>
                </c:pt>
              </c:numCache>
            </c:numRef>
          </c:val>
        </c:ser>
        <c:ser>
          <c:idx val="2"/>
          <c:order val="1"/>
          <c:dLbls>
            <c:dLbl>
              <c:idx val="3"/>
              <c:layout>
                <c:manualLayout>
                  <c:x val="-1.6638612481212778E-2"/>
                  <c:y val="-3.248908016068387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he-IL" sz="2400" dirty="0"/>
                      <a:t>מהירות 6.0</a:t>
                    </a:r>
                  </a:p>
                </c:rich>
              </c:tx>
              <c:spPr/>
              <c:dLblPos val="r"/>
              <c:showVal val="1"/>
              <c:showSerName val="1"/>
            </c:dLbl>
            <c:delete val="1"/>
          </c:dLbls>
          <c:val>
            <c:numRef>
              <c:f>גיליון1!$C$2:$C$5</c:f>
              <c:numCache>
                <c:formatCode>General</c:formatCode>
                <c:ptCount val="4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</c:numCache>
            </c:numRef>
          </c:val>
        </c:ser>
        <c:dLbls/>
        <c:marker val="1"/>
        <c:axId val="64604800"/>
        <c:axId val="77480704"/>
      </c:lineChart>
      <c:catAx>
        <c:axId val="64604800"/>
        <c:scaling>
          <c:orientation val="minMax"/>
        </c:scaling>
        <c:axPos val="b"/>
        <c:majorTickMark val="none"/>
        <c:tickLblPos val="nextTo"/>
        <c:crossAx val="77480704"/>
        <c:crosses val="autoZero"/>
        <c:auto val="1"/>
        <c:lblAlgn val="ctr"/>
        <c:lblOffset val="100"/>
      </c:catAx>
      <c:valAx>
        <c:axId val="774807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he-IL"/>
                  <a:t>מרחק</a:t>
                </a:r>
              </a:p>
            </c:rich>
          </c:tx>
          <c:layout>
            <c:manualLayout>
              <c:xMode val="edge"/>
              <c:yMode val="edge"/>
              <c:x val="6.6554449924851114E-3"/>
              <c:y val="0.44775376265382277"/>
            </c:manualLayout>
          </c:layout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he-IL"/>
          </a:p>
        </c:txPr>
        <c:crossAx val="64604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0578BAC-614F-4EE1-BA80-907C76590454}" type="datetimeFigureOut">
              <a:rPr lang="he-IL" smtClean="0"/>
              <a:pPr/>
              <a:t>כ"ז/אדר/תשע"ז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he-IL" smtClean="0"/>
              <a:t>ולנטינה ג'ובראן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4C5783E-B6F5-4995-B709-5945947995F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7AB08D2-5690-4DB6-B594-6BA5A8ABC41D}" type="datetimeFigureOut">
              <a:rPr lang="he-IL" smtClean="0"/>
              <a:pPr/>
              <a:t>כ"ז/אדר/תשע"ז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he-IL" smtClean="0"/>
              <a:t>ולנטינה ג'ובראן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E25F450-B928-4311-8E72-D0E70BEB05C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 smtClean="0"/>
              <a:t>ולנטינה ג'ובראן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5F450-B928-4311-8E72-D0E70BEB05C7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 smtClean="0"/>
              <a:t>ולנטינה ג'ובראן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5F450-B928-4311-8E72-D0E70BEB05C7}" type="slidenum">
              <a:rPr lang="he-IL" smtClean="0"/>
              <a:pPr/>
              <a:t>21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1C04-738B-4DA8-8DE2-FD057C2C6ECD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6CAB-4E62-40DE-ADE0-36EE4B00C9A2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DEE4-53BF-44EE-A969-BFA37F769079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1974-A3FA-4526-872F-0C49F6168399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7A30-94F1-43C0-80EA-09C8855D2630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80CB-0CF2-4E50-9081-8D735877CEEA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CFEDD-81B9-42A0-A69A-39A423C693E7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CD6F-5A5D-4EBC-9520-504F92DF20ED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B380-9257-4DAC-8B21-6C10F9487A69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634F8-DA81-49FE-818D-3EA53225F131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BCCF-22EA-4A55-A76C-E767B6D7200E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D170D9-63CA-4201-A93E-35BF2CDAB7AB}" type="datetime8">
              <a:rPr lang="he-IL" smtClean="0"/>
              <a:pPr/>
              <a:t>25 מרץ 17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66857B-6B29-4F05-ABEC-807B943F9D9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ms.education.gov.il/EducationCMS/Units/Mazkirut_Pedagogit/oryanut/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502;&#1512;&#1493;&#1509;%20&#1502;&#1499;&#1493;&#1504;&#1497;&#1493;&#1514;.gg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&#1514;&#1497;&#1511;&#1497;&#1492;%20&#1495;&#1491;&#1513;&#1492;/&#1495;&#1500;&#1511;&#1514;%20&#1488;&#1491;&#1502;&#1492;.docx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495;&#1500;&#1511;&#1514;%20&#1488;&#1491;&#1502;&#1492;.doc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&#1495;&#1500;&#1511;&#1514;%20&#1488;&#1491;&#1502;&#1492;.ggb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טקסט 1"/>
          <p:cNvSpPr>
            <a:spLocks noGrp="1"/>
          </p:cNvSpPr>
          <p:nvPr>
            <p:ph type="body" idx="1"/>
          </p:nvPr>
        </p:nvSpPr>
        <p:spPr>
          <a:xfrm>
            <a:off x="395536" y="4077072"/>
            <a:ext cx="8458200" cy="1219200"/>
          </a:xfrm>
        </p:spPr>
        <p:txBody>
          <a:bodyPr/>
          <a:lstStyle/>
          <a:p>
            <a:r>
              <a:rPr lang="he-IL" dirty="0" smtClean="0">
                <a:hlinkClick r:id="rId2"/>
              </a:rPr>
              <a:t>אוריינות מתמטית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אוריינות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e-IL" dirty="0" smtClean="0"/>
              <a:t>א. מהי משוואת הישר המתארת את הדרך של המכונית האדומה? של המכונית הכחולה?</a:t>
            </a:r>
          </a:p>
          <a:p>
            <a:pPr>
              <a:buNone/>
            </a:pPr>
            <a:r>
              <a:rPr lang="he-IL" dirty="0" smtClean="0"/>
              <a:t>ב. מתי והיכן תשיג המכונית הכחולה את האדומה?</a:t>
            </a:r>
          </a:p>
          <a:p>
            <a:pPr>
              <a:buNone/>
            </a:pPr>
            <a:r>
              <a:rPr lang="he-IL" dirty="0" smtClean="0"/>
              <a:t>ג. מה יהיה המרחק בין המכוניות לאחר 4 שעות?</a:t>
            </a:r>
          </a:p>
          <a:p>
            <a:pPr>
              <a:buNone/>
            </a:pPr>
            <a:r>
              <a:rPr lang="he-IL" dirty="0" smtClean="0"/>
              <a:t>ד. מצאו בעזרת הסימולציה:</a:t>
            </a:r>
          </a:p>
          <a:p>
            <a:pPr>
              <a:buNone/>
            </a:pPr>
            <a:r>
              <a:rPr lang="he-IL" dirty="0" smtClean="0"/>
              <a:t>    1. מתי יפגשו המכוניות אם המרחק ההתחלתי בין המכוניות יהיה 60 ק"מ?</a:t>
            </a:r>
          </a:p>
          <a:p>
            <a:pPr>
              <a:buNone/>
            </a:pPr>
            <a:r>
              <a:rPr lang="he-IL" dirty="0" smtClean="0"/>
              <a:t>    2. באיזו מהירות צריכה לנסוע המכונית האדומה בכדי שיפגשו לאחר 3 שעות? לאחר 5 שעות?</a:t>
            </a:r>
          </a:p>
          <a:p>
            <a:pPr>
              <a:buNone/>
            </a:pPr>
            <a:r>
              <a:rPr lang="he-IL" dirty="0" smtClean="0"/>
              <a:t>    3. באיזו מהירות צריכה לנסוע המכונית האדומה בכדי שהיא לא תיפגש כלל עם המכונית הכחולה?</a:t>
            </a:r>
          </a:p>
          <a:p>
            <a:r>
              <a:rPr lang="he-IL" sz="3600" dirty="0" smtClean="0">
                <a:hlinkClick r:id="rId2" action="ppaction://hlinkfile"/>
              </a:rPr>
              <a:t>ליישומון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בעיית הספק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לאבו סמי יש שתי מכוניות, הראשונה מסוג אאודי, והשנייה מסוג </a:t>
            </a:r>
            <a:r>
              <a:rPr lang="he-IL" dirty="0" err="1" smtClean="0"/>
              <a:t>קורסה</a:t>
            </a:r>
            <a:r>
              <a:rPr lang="he-IL" dirty="0" smtClean="0"/>
              <a:t>.</a:t>
            </a:r>
          </a:p>
          <a:p>
            <a:pPr>
              <a:buNone/>
            </a:pPr>
            <a:r>
              <a:rPr lang="he-IL" dirty="0" smtClean="0"/>
              <a:t>מכונית האאודי נוסעת </a:t>
            </a:r>
            <a:r>
              <a:rPr lang="he-IL" dirty="0" err="1" smtClean="0"/>
              <a:t>10ק"מ</a:t>
            </a:r>
            <a:r>
              <a:rPr lang="he-IL" dirty="0" smtClean="0"/>
              <a:t> לליטר בנזין</a:t>
            </a:r>
          </a:p>
          <a:p>
            <a:pPr>
              <a:buNone/>
            </a:pPr>
            <a:r>
              <a:rPr lang="he-IL" dirty="0" smtClean="0"/>
              <a:t>מכונית </a:t>
            </a:r>
            <a:r>
              <a:rPr lang="he-IL" dirty="0" err="1" smtClean="0"/>
              <a:t>הקורסה</a:t>
            </a:r>
            <a:r>
              <a:rPr lang="he-IL" dirty="0" smtClean="0"/>
              <a:t> נוסעת 15 ק"מ לליטר בנזין, ומחירה 25000 ₪ </a:t>
            </a:r>
          </a:p>
          <a:p>
            <a:pPr>
              <a:buNone/>
            </a:pPr>
            <a:r>
              <a:rPr lang="he-IL" dirty="0" smtClean="0"/>
              <a:t>אם ידוע שמחיר ליטר בנזין הוא 6 ₪, כמה קילומטרים יש לנסוע </a:t>
            </a:r>
            <a:r>
              <a:rPr lang="he-IL" dirty="0" err="1" smtClean="0"/>
              <a:t>בקורסה</a:t>
            </a:r>
            <a:r>
              <a:rPr lang="he-IL" dirty="0" smtClean="0"/>
              <a:t> על מנת </a:t>
            </a:r>
            <a:r>
              <a:rPr lang="he-IL" dirty="0" err="1" smtClean="0"/>
              <a:t>שהחסכון</a:t>
            </a:r>
            <a:r>
              <a:rPr lang="he-IL" dirty="0" smtClean="0"/>
              <a:t> בדלק יכסה את מחיר </a:t>
            </a:r>
            <a:r>
              <a:rPr lang="he-IL" dirty="0" err="1" smtClean="0"/>
              <a:t>הקורסה</a:t>
            </a:r>
            <a:r>
              <a:rPr lang="he-IL" dirty="0" smtClean="0"/>
              <a:t>?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לעוד משימה אותנטית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דני, מבצע באופן יומי הליכה באזור מגוריו, כל יום הוא בדק כמה הלך בפרק זמן מסוים. להלן תוצאות המדידות שביצע: ביום הראשון הלך 1 ק"מ ב-8 דקות, ביום השני הלך 1200 מטר ב-9 דקות ו-45 שניות, מתי המהירות גדולה יותר?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ביום השלישי הוא רץ 450 מטר במשך 3 דקות ו-15 שניות.</a:t>
            </a:r>
          </a:p>
          <a:p>
            <a:pPr marL="514350" indent="-514350">
              <a:buNone/>
            </a:pPr>
            <a:r>
              <a:rPr lang="he-IL" dirty="0" smtClean="0"/>
              <a:t>     כמה ק"מ ירוץ במשך רבע שעה? כמה זמן נדרש על מנת שירוץ לאורך 2.5 ק"מ?</a:t>
            </a:r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בעיה אותנטית</a:t>
            </a:r>
            <a:endParaRPr lang="he-I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132856"/>
            <a:ext cx="47339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03848" y="5373216"/>
            <a:ext cx="26642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dirty="0" smtClean="0">
                <a:solidFill>
                  <a:srgbClr val="FF0000"/>
                </a:solidFill>
              </a:rPr>
              <a:t>ההליכון</a:t>
            </a:r>
            <a:endParaRPr lang="he-IL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בצג של הליכון מופיעים ארבעה חלונות: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מד מהירות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מד זמן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מד קלוריות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מד מרחק</a:t>
            </a:r>
          </a:p>
          <a:p>
            <a:pPr marL="514350" indent="-514350">
              <a:buNone/>
            </a:pPr>
            <a:r>
              <a:rPr lang="he-IL" dirty="0" smtClean="0"/>
              <a:t>ספורטאי מתאמן בריצה על הליכון, להלן טבלה המתארת את המדידות שביצע בזמן ריצה</a:t>
            </a:r>
          </a:p>
          <a:p>
            <a:pPr marL="514350" indent="-514350">
              <a:buFont typeface="+mj-lt"/>
              <a:buAutoNum type="arabicPeriod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1711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47900"/>
                <a:gridCol w="2247900"/>
                <a:gridCol w="2247900"/>
                <a:gridCol w="2247900"/>
              </a:tblGrid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/>
                        <a:t>מהירות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זמן בדקות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מרחק במטרים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קלוריות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4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1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60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5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4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130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10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4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3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210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15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4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4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270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20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6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1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100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6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6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200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13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6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3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300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20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6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4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400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27</a:t>
                      </a:r>
                      <a:endParaRPr lang="he-IL" sz="2400" dirty="0"/>
                    </a:p>
                  </a:txBody>
                  <a:tcPr/>
                </a:tc>
              </a:tr>
              <a:tr h="446713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תרשים 4"/>
          <p:cNvGraphicFramePr/>
          <p:nvPr/>
        </p:nvGraphicFramePr>
        <p:xfrm>
          <a:off x="899592" y="908720"/>
          <a:ext cx="763284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השאלות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הצעות לשאלות.....</a:t>
            </a:r>
          </a:p>
          <a:p>
            <a:r>
              <a:rPr lang="he-IL" dirty="0" smtClean="0"/>
              <a:t>איזה שאלות לדיון אפשר לפתח בכיתה?</a:t>
            </a:r>
          </a:p>
          <a:p>
            <a:r>
              <a:rPr lang="he-IL" dirty="0" smtClean="0"/>
              <a:t>מה דעתכם, האם כדאי לשלב משימה זו בהוראה? באיזה הקשר?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קנייה ומכירה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בצומת הספרים עשו מבצע לקראת יום הספר, בקניית 2 ספרים מקבלים ספר שלישי מתנה (הזול מביניהם), לירן בחר לעצמו שני ספרים </a:t>
            </a:r>
            <a:r>
              <a:rPr lang="he-IL" dirty="0" smtClean="0"/>
              <a:t>, הספר </a:t>
            </a:r>
            <a:r>
              <a:rPr lang="he-IL" dirty="0" smtClean="0"/>
              <a:t>הראשון עולה </a:t>
            </a:r>
            <a:r>
              <a:rPr lang="he-IL" dirty="0" smtClean="0"/>
              <a:t>80 </a:t>
            </a:r>
            <a:r>
              <a:rPr lang="he-IL" dirty="0" smtClean="0"/>
              <a:t>₪ והשני </a:t>
            </a:r>
            <a:r>
              <a:rPr lang="he-IL" dirty="0" smtClean="0"/>
              <a:t>50 </a:t>
            </a:r>
            <a:r>
              <a:rPr lang="he-IL" dirty="0" smtClean="0"/>
              <a:t>₪, </a:t>
            </a:r>
            <a:r>
              <a:rPr lang="he-IL" dirty="0" err="1" smtClean="0"/>
              <a:t>פאדי</a:t>
            </a:r>
            <a:r>
              <a:rPr lang="he-IL" dirty="0" smtClean="0"/>
              <a:t> בחר ספר שעלה </a:t>
            </a:r>
            <a:r>
              <a:rPr lang="he-IL" dirty="0" smtClean="0"/>
              <a:t>70 </a:t>
            </a:r>
            <a:r>
              <a:rPr lang="he-IL" dirty="0" smtClean="0"/>
              <a:t>₪ , הם שילמו ביחד על מנת שינצלו את המבצע, כמה כל אחד ישלם כך שהחלוקה תהיה הוגנת?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בעייה</a:t>
            </a:r>
            <a:r>
              <a:rPr lang="he-IL" dirty="0" smtClean="0"/>
              <a:t> עם אחוזים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במשביר לצרכן פורסמה הנחת סוף עונה, הנחה של 50% על כל קנייה ועוד הנחה נוספת של 20% לחברי מועדון. תמר קנתה מהחנות בסכום כולל של 500 ₪ לפני הנחה. כמה תשלם אחרי ההנחה אם ידוע שהיא חברת מועדון?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שילוב אוריינות מתמטית בתוכנית הלימודים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קידום הלמידה המשמעותית במתמטיקה: בשנים הבאות תמשך המגמה של הדגשת האוריינות המתמטית בחטיבת הביניים ובחטיבה העליונה בנושאים הנלמדים בתכנית הלימודים. </a:t>
            </a:r>
          </a:p>
          <a:p>
            <a:r>
              <a:rPr lang="he-IL" dirty="0" smtClean="0"/>
              <a:t>הכוונה היא לפתרון בעיות "מציאותיות" ובעיות עתירות מלל, הדורשות יכולת קריאה, ניתוח ויישום ידע מתמטי. </a:t>
            </a:r>
          </a:p>
          <a:p>
            <a:r>
              <a:rPr lang="he-IL" dirty="0" smtClean="0"/>
              <a:t>המורים מתבקשים להדגיש בהוראתם ניתוח מילולי של שאלות, פתרון שאלות מילוליות שגרתיות, פתרון של שאלות שאינן שגרתיות ולשלב שאלות מסוגים אלה בבחינות התקופתיות של התלמידים לאורך השנה.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האם להפוך מאמר למערך שיעור?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משימת אוריינות לקוחה מהמאמר:</a:t>
            </a:r>
          </a:p>
          <a:p>
            <a:pPr algn="l">
              <a:buNone/>
            </a:pPr>
            <a:r>
              <a:rPr lang="en-US" sz="2400" dirty="0" smtClean="0"/>
              <a:t>IMPROPER USE OF LINEAR REASONING: AN IN-DEPTH STUDY OF THE NATURE AND THE IRRESISTIBILITY OF SECONDARY SCHOOL </a:t>
            </a:r>
            <a:r>
              <a:rPr lang="en-US" sz="2400" dirty="0" smtClean="0"/>
              <a:t>STUDENTS</a:t>
            </a:r>
            <a:r>
              <a:rPr lang="en-US" sz="2400" dirty="0" smtClean="0"/>
              <a:t>’ </a:t>
            </a:r>
            <a:r>
              <a:rPr lang="en-US" sz="2400" dirty="0" smtClean="0"/>
              <a:t>ERRORS.</a:t>
            </a:r>
          </a:p>
          <a:p>
            <a:pPr algn="l">
              <a:buNone/>
            </a:pPr>
            <a:r>
              <a:rPr lang="en-US" sz="2400" dirty="0" smtClean="0"/>
              <a:t> Dirk de bock, </a:t>
            </a:r>
            <a:r>
              <a:rPr lang="en-US" sz="2400" dirty="0" err="1" smtClean="0"/>
              <a:t>Wim</a:t>
            </a:r>
            <a:r>
              <a:rPr lang="en-US" sz="2400" dirty="0" smtClean="0"/>
              <a:t> van </a:t>
            </a:r>
            <a:r>
              <a:rPr lang="en-US" sz="2400" dirty="0" err="1" smtClean="0"/>
              <a:t>dooren</a:t>
            </a:r>
            <a:r>
              <a:rPr lang="en-US" sz="2400" dirty="0" smtClean="0"/>
              <a:t>, </a:t>
            </a:r>
            <a:r>
              <a:rPr lang="en-US" sz="2400" dirty="0" err="1" smtClean="0"/>
              <a:t>Janssens</a:t>
            </a:r>
            <a:r>
              <a:rPr lang="en-US" sz="2400" dirty="0" smtClean="0"/>
              <a:t> and </a:t>
            </a:r>
            <a:r>
              <a:rPr lang="en-US" sz="2400" dirty="0" err="1" smtClean="0"/>
              <a:t>Lieven</a:t>
            </a:r>
            <a:r>
              <a:rPr lang="en-US" sz="2400" dirty="0" smtClean="0"/>
              <a:t> </a:t>
            </a:r>
            <a:r>
              <a:rPr lang="en-US" sz="2400" dirty="0" err="1" smtClean="0"/>
              <a:t>verschaffl</a:t>
            </a:r>
            <a:r>
              <a:rPr lang="en-US" sz="2400" dirty="0" smtClean="0"/>
              <a:t>, 2002</a:t>
            </a:r>
            <a:endParaRPr lang="he-IL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משימת אוריינות ממאמר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800" dirty="0" smtClean="0"/>
              <a:t>Bart is a publicity painter. In the last few days, he had to paint Christmas decorations on several store windows. Yesterday, he made a drawing of a 56 cm high Father Christmas on the door of a bakery. He needed 6 ml of paint. Now he is asked to make an enlarged version of the same drawing on a supermarket window. This copy should be 168 cm high. Approximately how much paint will Bart need to do this? </a:t>
            </a:r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תרגום המשימה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צייר </a:t>
            </a:r>
            <a:r>
              <a:rPr lang="he-IL" sz="2800" dirty="0" smtClean="0"/>
              <a:t>מסוים נדרש ממנו לצייר על </a:t>
            </a:r>
            <a:r>
              <a:rPr lang="he-IL" sz="2800" dirty="0" smtClean="0"/>
              <a:t>חלונות ראווה בחנויות </a:t>
            </a:r>
            <a:r>
              <a:rPr lang="he-IL" sz="2800" dirty="0" smtClean="0"/>
              <a:t>דמויות </a:t>
            </a:r>
            <a:r>
              <a:rPr lang="he-IL" sz="2800" dirty="0" smtClean="0"/>
              <a:t>של סנטה </a:t>
            </a:r>
            <a:r>
              <a:rPr lang="he-IL" sz="2800" dirty="0" err="1" smtClean="0"/>
              <a:t>קלאוז</a:t>
            </a:r>
            <a:r>
              <a:rPr lang="he-IL" sz="2800" dirty="0" smtClean="0"/>
              <a:t>. </a:t>
            </a:r>
            <a:r>
              <a:rPr lang="he-IL" sz="2800" dirty="0" smtClean="0"/>
              <a:t>הוא צייר דמות </a:t>
            </a:r>
            <a:r>
              <a:rPr lang="he-IL" sz="2800" dirty="0" smtClean="0"/>
              <a:t>בגובה של 56 ס"מ על דלת של מאפיה. לציור זה </a:t>
            </a:r>
            <a:r>
              <a:rPr lang="he-IL" sz="2800" dirty="0" smtClean="0"/>
              <a:t>צריך </a:t>
            </a:r>
            <a:r>
              <a:rPr lang="he-IL" sz="2800" dirty="0" smtClean="0"/>
              <a:t>6 מ"מ צבע. ביקשו ממנו לצייר אותה דמות בגובה 156 ס"מ. מה כמות הצבע אותה הוא צריך לציור זה?</a:t>
            </a:r>
            <a:endParaRPr lang="he-IL" sz="28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284984"/>
            <a:ext cx="33337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645024"/>
            <a:ext cx="112870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לדיון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האם כדאי לקחת משימה ממאמר ולהשתמש בה למערך שיעור?</a:t>
            </a:r>
          </a:p>
          <a:p>
            <a:r>
              <a:rPr lang="he-IL" dirty="0" smtClean="0"/>
              <a:t>באיזה נושא נוכל להשתמש במשימה זו?</a:t>
            </a:r>
          </a:p>
          <a:p>
            <a:r>
              <a:rPr lang="he-IL" dirty="0" smtClean="0"/>
              <a:t>מה דעתכם יהיו תשובות התלמידים?</a:t>
            </a:r>
          </a:p>
          <a:p>
            <a:r>
              <a:rPr lang="he-IL" dirty="0" smtClean="0"/>
              <a:t>מה יהיו הטעויות הנפוצות?</a:t>
            </a:r>
          </a:p>
          <a:p>
            <a:r>
              <a:rPr lang="he-IL" dirty="0" smtClean="0"/>
              <a:t>איך ישרתו אותנו טעויות אלו?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dirty="0" smtClean="0"/>
              <a:t>סיכום תשובות תלמידים בבית ספר מסוים </a:t>
            </a:r>
            <a:br>
              <a:rPr lang="he-IL" dirty="0" smtClean="0"/>
            </a:br>
            <a:r>
              <a:rPr lang="he-IL" dirty="0" smtClean="0"/>
              <a:t>(תוצאות של המחקר)</a:t>
            </a:r>
            <a:endParaRPr lang="he-IL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04864"/>
            <a:ext cx="7180038" cy="2768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בשאלוני בחינות הבגרות תשולב אוריינות מתמטית בנושאים השונים שבבחינה. </a:t>
            </a:r>
          </a:p>
          <a:p>
            <a:endParaRPr lang="he-IL" dirty="0" smtClean="0"/>
          </a:p>
          <a:p>
            <a:r>
              <a:rPr lang="he-IL" dirty="0" smtClean="0"/>
              <a:t>יושם דגש על פתרון שאלות עתירות מלל, ושאלות שפתרונן מבוסס על תובנה, ניתוח ויישום ידע מתמטי.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המשימה האוריינית </a:t>
            </a:r>
            <a:r>
              <a:rPr lang="he-IL" smtClean="0"/>
              <a:t>ככלי להקניית </a:t>
            </a:r>
            <a:r>
              <a:rPr lang="he-IL" dirty="0" smtClean="0"/>
              <a:t>אוריינות מתמטית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dirty="0" smtClean="0"/>
              <a:t>לצורך פתרון משימה אוריינית, נדרש מהתלמיד:</a:t>
            </a:r>
          </a:p>
          <a:p>
            <a:r>
              <a:rPr lang="he-IL" dirty="0" smtClean="0">
                <a:solidFill>
                  <a:schemeClr val="accent2"/>
                </a:solidFill>
              </a:rPr>
              <a:t>הבנה של התכנים המתמטיים המתאימים </a:t>
            </a:r>
          </a:p>
          <a:p>
            <a:r>
              <a:rPr lang="he-IL" dirty="0" smtClean="0">
                <a:solidFill>
                  <a:schemeClr val="accent2"/>
                </a:solidFill>
              </a:rPr>
              <a:t>שימוש באסטרטגיות קריאה ברמות משתנות: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he-IL" dirty="0" smtClean="0">
                <a:solidFill>
                  <a:schemeClr val="accent2"/>
                </a:solidFill>
              </a:rPr>
              <a:t>    - אסטרטגיות מילוליות (</a:t>
            </a:r>
            <a:r>
              <a:rPr lang="he-IL" sz="2400" dirty="0" smtClean="0">
                <a:solidFill>
                  <a:schemeClr val="accent2"/>
                </a:solidFill>
              </a:rPr>
              <a:t>זיהוי פרטים, ארגון, סיכום</a:t>
            </a:r>
            <a:r>
              <a:rPr lang="he-IL" sz="2800" dirty="0" smtClean="0">
                <a:solidFill>
                  <a:schemeClr val="accent2"/>
                </a:solidFill>
              </a:rPr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/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he-IL" dirty="0" smtClean="0">
                <a:solidFill>
                  <a:schemeClr val="accent2"/>
                </a:solidFill>
              </a:rPr>
              <a:t>     - אסטרטגיות של הסק (</a:t>
            </a:r>
            <a:r>
              <a:rPr lang="he-IL" sz="2400" dirty="0" smtClean="0">
                <a:solidFill>
                  <a:schemeClr val="accent2"/>
                </a:solidFill>
              </a:rPr>
              <a:t>הפקת משמעות והסקת מסקנות</a:t>
            </a:r>
            <a:r>
              <a:rPr lang="he-IL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he-IL" dirty="0" smtClean="0">
                <a:solidFill>
                  <a:schemeClr val="accent2"/>
                </a:solidFill>
              </a:rPr>
              <a:t>ידע עולם</a:t>
            </a:r>
          </a:p>
          <a:p>
            <a:r>
              <a:rPr lang="he-IL" dirty="0" smtClean="0">
                <a:solidFill>
                  <a:schemeClr val="accent2"/>
                </a:solidFill>
              </a:rPr>
              <a:t>יכולת תרגום וקישור בין מערכות  המידע השונות (לדוגמא, טבלה וגרף, גודל מספר ומידות גוף).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hlinkClick r:id="rId2" action="ppaction://hlinkfile"/>
              </a:rPr>
              <a:t>חלקת אדמה</a:t>
            </a:r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8182943" cy="3857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19824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555776" y="4581128"/>
            <a:ext cx="5184576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smtClean="0">
                <a:hlinkClick r:id="rId3" action="ppaction://hlinkfile"/>
              </a:rPr>
              <a:t>השאלות.............</a:t>
            </a:r>
            <a:endParaRPr lang="he-IL" sz="4400" dirty="0" smtClean="0"/>
          </a:p>
          <a:p>
            <a:r>
              <a:rPr lang="he-IL" sz="4400" dirty="0" smtClean="0">
                <a:hlinkClick r:id="rId4" action="ppaction://hlinkfile"/>
              </a:rPr>
              <a:t>יישומון</a:t>
            </a:r>
            <a:endParaRPr lang="he-I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לדיון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639341"/>
            <a:ext cx="8686800" cy="4525963"/>
          </a:xfrm>
        </p:spPr>
        <p:txBody>
          <a:bodyPr/>
          <a:lstStyle/>
          <a:p>
            <a:r>
              <a:rPr lang="he-IL" dirty="0" smtClean="0"/>
              <a:t>מה מאפייני המשימה?</a:t>
            </a:r>
          </a:p>
          <a:p>
            <a:endParaRPr lang="he-IL" dirty="0" smtClean="0"/>
          </a:p>
          <a:p>
            <a:r>
              <a:rPr lang="he-IL" dirty="0" smtClean="0"/>
              <a:t>מה הידע הקודם הנדרש לצורך פתרונה?</a:t>
            </a:r>
          </a:p>
          <a:p>
            <a:endParaRPr lang="he-IL" dirty="0" smtClean="0"/>
          </a:p>
          <a:p>
            <a:r>
              <a:rPr lang="he-IL" dirty="0" smtClean="0"/>
              <a:t>לאיזה כיתה לדעתכם מתאימה המשימה?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פיתוח המשימה לרמות חשיבה גבוהות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התאמת המשימה לתלמידי </a:t>
            </a:r>
            <a:r>
              <a:rPr lang="he-IL" dirty="0" err="1" smtClean="0"/>
              <a:t>חט"ע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הצעות לפיתוח המשימה.....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משימת אוריינות רבת עוצמה-מרוץ מכוניות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dirty="0" smtClean="0"/>
              <a:t>שתי מכוניות יצאו למסלול נסיעה באותו כיוון. נקודת ההתחלה של המכונית האדומה היא 30 ק"מ אחרי נקודת ההתחלה של המכונית הכחולה.</a:t>
            </a:r>
            <a:br>
              <a:rPr lang="he-IL" dirty="0" smtClean="0"/>
            </a:br>
            <a:r>
              <a:rPr lang="he-IL" dirty="0" smtClean="0"/>
              <a:t>שתי המכוניות יוצאות למסלול באותו זמן. </a:t>
            </a:r>
            <a:br>
              <a:rPr lang="he-IL" dirty="0" smtClean="0"/>
            </a:br>
            <a:r>
              <a:rPr lang="he-IL" dirty="0" smtClean="0"/>
              <a:t>מהירות המכונית הכחולה 50 קמ"ש ומהירות האדומה 35 קמ"ש.</a:t>
            </a:r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14896</TotalTime>
  <Words>789</Words>
  <Application>Microsoft Office PowerPoint</Application>
  <PresentationFormat>‫הצגה על המסך (4:3)</PresentationFormat>
  <Paragraphs>123</Paragraphs>
  <Slides>24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5" baseType="lpstr">
      <vt:lpstr>טרק</vt:lpstr>
      <vt:lpstr>משימות אוריינות</vt:lpstr>
      <vt:lpstr>שילוב אוריינות מתמטית בתוכנית הלימודים</vt:lpstr>
      <vt:lpstr>שקופית 3</vt:lpstr>
      <vt:lpstr>המשימה האוריינית ככלי להקניית אוריינות מתמטית</vt:lpstr>
      <vt:lpstr>חלקת אדמה</vt:lpstr>
      <vt:lpstr>שקופית 6</vt:lpstr>
      <vt:lpstr>שאלות לדיון</vt:lpstr>
      <vt:lpstr>פיתוח המשימה לרמות חשיבה גבוהות</vt:lpstr>
      <vt:lpstr>משימת אוריינות רבת עוצמה-מרוץ מכוניות</vt:lpstr>
      <vt:lpstr>שאלות</vt:lpstr>
      <vt:lpstr>בעיית הספק</vt:lpstr>
      <vt:lpstr>לעוד משימה אותנטית</vt:lpstr>
      <vt:lpstr>בעיה אותנטית</vt:lpstr>
      <vt:lpstr>שקופית 14</vt:lpstr>
      <vt:lpstr>שקופית 15</vt:lpstr>
      <vt:lpstr>שקופית 16</vt:lpstr>
      <vt:lpstr>השאלות</vt:lpstr>
      <vt:lpstr>קנייה ומכירה</vt:lpstr>
      <vt:lpstr>בעייה עם אחוזים</vt:lpstr>
      <vt:lpstr>האם להפוך מאמר למערך שיעור?</vt:lpstr>
      <vt:lpstr>משימת אוריינות ממאמר</vt:lpstr>
      <vt:lpstr>תרגום המשימה</vt:lpstr>
      <vt:lpstr>שאלות לדיון</vt:lpstr>
      <vt:lpstr>סיכום תשובות תלמידים בבית ספר מסוים  (תוצאות של המחקר)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רצפים ט'-י'</dc:title>
  <dc:creator>user</dc:creator>
  <cp:lastModifiedBy>user</cp:lastModifiedBy>
  <cp:revision>89</cp:revision>
  <dcterms:created xsi:type="dcterms:W3CDTF">2014-11-22T15:59:36Z</dcterms:created>
  <dcterms:modified xsi:type="dcterms:W3CDTF">2017-04-03T18:17:39Z</dcterms:modified>
</cp:coreProperties>
</file>