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76" r:id="rId2"/>
    <p:sldId id="301" r:id="rId3"/>
    <p:sldId id="307" r:id="rId4"/>
    <p:sldId id="257" r:id="rId5"/>
    <p:sldId id="258" r:id="rId6"/>
    <p:sldId id="261" r:id="rId7"/>
    <p:sldId id="264" r:id="rId8"/>
    <p:sldId id="309" r:id="rId9"/>
    <p:sldId id="306" r:id="rId10"/>
    <p:sldId id="304" r:id="rId11"/>
    <p:sldId id="265" r:id="rId12"/>
    <p:sldId id="266" r:id="rId13"/>
    <p:sldId id="267" r:id="rId14"/>
    <p:sldId id="268" r:id="rId15"/>
    <p:sldId id="269" r:id="rId16"/>
    <p:sldId id="291" r:id="rId17"/>
    <p:sldId id="303" r:id="rId18"/>
    <p:sldId id="299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EBE705E-EEBC-45FE-80AE-543E792EB13E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FB53C6C-F15B-4833-AEF2-EFFB654F99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937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9081-E441-4AB9-B18C-BD8461D10C30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9F82A-F1D4-41D1-8010-941CBDE6496E}" type="slidenum">
              <a:rPr lang="he-IL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1"/>
            <a:fld id="{6B89BF10-2946-4951-B7B1-A3A2BBDCE1B2}" type="slidenum">
              <a:rPr lang="he-IL" sz="1200">
                <a:latin typeface="Times New Roman" pitchFamily="18" charset="0"/>
                <a:cs typeface="Times New Roman" pitchFamily="18" charset="0"/>
              </a:rPr>
              <a:pPr rtl="1"/>
              <a:t>5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0AA9C-ED37-43E1-8022-639AC64EA28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67097-682F-4F1F-A086-AEAD39C358D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1527E-191E-4D7B-AF82-BAE5717CD0BF}" type="slidenum">
              <a:rPr lang="he-IL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9081-E441-4AB9-B18C-BD8461D10C30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2EC3A-6451-4579-95CA-4FDD1DBDFAC9}" type="datetimeFigureOut">
              <a:rPr lang="he-IL" smtClean="0"/>
              <a:pPr/>
              <a:t>כ"א/תמוז/תשע"ו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76E32-9661-4ACA-A5FC-161C26847A6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304255"/>
          </a:xfrm>
        </p:spPr>
        <p:txBody>
          <a:bodyPr/>
          <a:lstStyle/>
          <a:p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מסיכון לסיכוי ולהעצמה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464496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קיץ 2016 </a:t>
            </a:r>
          </a:p>
          <a:p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אגף א' חינוך ילדים ונוער בסיכון</a:t>
            </a:r>
          </a:p>
          <a:p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כיתות ותוכניות </a:t>
            </a:r>
            <a:r>
              <a:rPr lang="he-IL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שח"ר</a:t>
            </a:r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he-I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e-IL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e-I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e-I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רוחמה </a:t>
            </a:r>
            <a:r>
              <a:rPr lang="he-IL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ויונטה</a:t>
            </a:r>
            <a:r>
              <a:rPr lang="he-I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-ראש תחום מתמטיקה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493713"/>
            <a:ext cx="8510588" cy="10604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sz="3200" b="1" dirty="0" smtClean="0">
                <a:ea typeface="Arial Unicode MS" pitchFamily="34" charset="-128"/>
                <a:cs typeface="Arial Unicode MS" pitchFamily="34" charset="-128"/>
              </a:rPr>
              <a:t>	  תוכנית </a:t>
            </a:r>
            <a:r>
              <a:rPr lang="he-IL" sz="3200" b="1" dirty="0" err="1" smtClean="0">
                <a:ea typeface="Arial Unicode MS" pitchFamily="34" charset="-128"/>
                <a:cs typeface="Arial Unicode MS" pitchFamily="34" charset="-128"/>
              </a:rPr>
              <a:t>אומ"ץ</a:t>
            </a:r>
            <a:r>
              <a:rPr lang="he-IL" sz="3200" b="1" dirty="0" smtClean="0">
                <a:ea typeface="Arial Unicode MS" pitchFamily="34" charset="-128"/>
                <a:cs typeface="Arial Unicode MS" pitchFamily="34" charset="-128"/>
              </a:rPr>
              <a:t> [אמונה בעצמי, מוכן למאמץ, צופה להישגים]:</a:t>
            </a:r>
            <a:br>
              <a:rPr lang="he-IL" sz="3200" b="1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he-IL" sz="3200" b="1" dirty="0" smtClean="0">
                <a:ea typeface="Arial Unicode MS" pitchFamily="34" charset="-128"/>
                <a:cs typeface="Arial Unicode MS" pitchFamily="34" charset="-128"/>
              </a:rPr>
              <a:t>	</a:t>
            </a:r>
            <a:endParaRPr lang="en-US" sz="3200" b="1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2133600"/>
            <a:ext cx="7770813" cy="4016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e-IL" sz="2400" b="1" dirty="0" smtClean="0">
                <a:ea typeface="Arial Unicode MS" pitchFamily="34" charset="-128"/>
                <a:cs typeface="Arial Unicode MS" pitchFamily="34" charset="-128"/>
              </a:rPr>
              <a:t>תוכנית זו מותאמת לבני נוער שלא הסתגלו לנורמות הבית ספריות, יצרו פערים לימודיים, איבדו אמונה ביכולתם וסובלים מחוסר מוטיבציה.</a:t>
            </a:r>
            <a:br>
              <a:rPr lang="he-IL" sz="2400" b="1" dirty="0" smtClean="0">
                <a:ea typeface="Arial Unicode MS" pitchFamily="34" charset="-128"/>
                <a:cs typeface="Arial Unicode MS" pitchFamily="34" charset="-128"/>
              </a:rPr>
            </a:br>
            <a:endParaRPr lang="he-IL" sz="2400" b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e-IL" sz="2400" b="1" dirty="0" smtClean="0">
                <a:ea typeface="Arial Unicode MS" pitchFamily="34" charset="-128"/>
                <a:cs typeface="Arial Unicode MS" pitchFamily="34" charset="-128"/>
              </a:rPr>
              <a:t>הנערים לומדים במסגרת של כיתה קטנה יותר המותאמת לצרכיהם – מכיתה י'-י"ב.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e-IL" sz="2400" b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e-IL" sz="2400" b="1" dirty="0" smtClean="0">
                <a:ea typeface="Arial Unicode MS" pitchFamily="34" charset="-128"/>
                <a:cs typeface="Arial Unicode MS" pitchFamily="34" charset="-128"/>
              </a:rPr>
              <a:t>תוכנית זו מתמודדת ומחדירה לתלמיד את האמונה בעצמו, וכתלמיד הוא לומד ומתנסה בהצלחות.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e-IL" sz="2400" b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e-IL" sz="2400" b="1" dirty="0" smtClean="0">
                <a:ea typeface="Arial Unicode MS" pitchFamily="34" charset="-128"/>
                <a:cs typeface="Arial Unicode MS" pitchFamily="34" charset="-128"/>
              </a:rPr>
              <a:t>כל השותפים (תלמידים, הורים וצוות חינוכי) משנים את תפיסתם וגורמים לתלמיד להאמין ביכולתו לעבור שינוי, והבאתו להישגים לימודיים.</a:t>
            </a:r>
            <a:r>
              <a:rPr lang="he-IL" sz="2400" b="1" dirty="0" smtClean="0">
                <a:solidFill>
                  <a:srgbClr val="99CC00"/>
                </a:solidFill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e-IL" sz="2400" b="1" dirty="0" smtClean="0">
                <a:solidFill>
                  <a:srgbClr val="99CC00"/>
                </a:solidFill>
                <a:ea typeface="Arial Unicode MS" pitchFamily="34" charset="-128"/>
                <a:cs typeface="Arial Unicode MS" pitchFamily="34" charset="-128"/>
              </a:rPr>
            </a:br>
            <a:endParaRPr lang="he-IL" sz="2400" b="1" dirty="0" smtClean="0">
              <a:solidFill>
                <a:srgbClr val="99CC00"/>
              </a:solidFill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00066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4"/>
          <p:cNvSpPr txBox="1">
            <a:spLocks noChangeArrowheads="1"/>
          </p:cNvSpPr>
          <p:nvPr/>
        </p:nvSpPr>
        <p:spPr bwMode="auto">
          <a:xfrm>
            <a:off x="611560" y="4797153"/>
            <a:ext cx="813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האמונה שרק בעבודה קשה, תוך קביעת נורמה של מחויבות אישית וקבוצתית גבוהה,  אפשר לשנות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55756" y="351006"/>
            <a:ext cx="8496175" cy="83099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e-IL" sz="4800" b="1" dirty="0" smtClean="0">
                <a:solidFill>
                  <a:schemeClr val="bg1"/>
                </a:solidFill>
              </a:rPr>
              <a:t> </a:t>
            </a:r>
            <a:r>
              <a:rPr lang="he-IL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עקרונות האגף</a:t>
            </a:r>
            <a:endParaRPr lang="en-US" sz="4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468313" y="2390775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האמונה בזכותו של כל ילד וילדה במדינת ישראל לקבל את מלא התמיכה והכלים כדי לסיים 12 שנות לימוד עם בגרות מלאה.</a:t>
            </a:r>
            <a:r>
              <a:rPr lang="he-I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095" name="Text Box 8"/>
          <p:cNvSpPr txBox="1">
            <a:spLocks noChangeArrowheads="1"/>
          </p:cNvSpPr>
          <p:nvPr/>
        </p:nvSpPr>
        <p:spPr bwMode="auto">
          <a:xfrm>
            <a:off x="395536" y="3571874"/>
            <a:ext cx="842461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האמונה שאנו, אנשי החינוך, אחראיים להצלחות ולכישלונות  של תלמידינו, ואנו אלה המחויבים לתת דין וחשבון  על מעשינו החינוכיים.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096" name="TextBox 1"/>
          <p:cNvSpPr txBox="1">
            <a:spLocks noChangeArrowheads="1"/>
          </p:cNvSpPr>
          <p:nvPr/>
        </p:nvSpPr>
        <p:spPr bwMode="auto">
          <a:xfrm>
            <a:off x="755650" y="1557338"/>
            <a:ext cx="7991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שלושה עקרונות בסיסיים אשר הם אבן הבוחן של התכניות </a:t>
            </a:r>
            <a:endParaRPr lang="he-IL" sz="24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07504" y="692150"/>
            <a:ext cx="8928991" cy="92333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e-IL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מסגרות </a:t>
            </a:r>
            <a:r>
              <a:rPr lang="he-IL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לימודיות</a:t>
            </a:r>
          </a:p>
        </p:txBody>
      </p:sp>
      <p:sp>
        <p:nvSpPr>
          <p:cNvPr id="92165" name="TextBox 2"/>
          <p:cNvSpPr txBox="1">
            <a:spLocks noChangeArrowheads="1"/>
          </p:cNvSpPr>
          <p:nvPr/>
        </p:nvSpPr>
        <p:spPr bwMode="auto">
          <a:xfrm>
            <a:off x="1028619" y="1844675"/>
            <a:ext cx="691294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he-IL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תל"ם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ת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נופה 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ל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בגרות 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מ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לאה</a:t>
            </a:r>
          </a:p>
          <a:p>
            <a:pPr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מפתנים</a:t>
            </a:r>
          </a:p>
          <a:p>
            <a:pPr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מרכזי חינוך, מרכזי נער</a:t>
            </a:r>
          </a:p>
          <a:p>
            <a:pPr marL="0" indent="0" eaLnBrk="1" hangingPunct="1">
              <a:lnSpc>
                <a:spcPct val="200000"/>
              </a:lnSpc>
              <a:defRPr/>
            </a:pPr>
            <a:r>
              <a:rPr lang="he-IL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אמ"ץ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א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מונה בעצמי,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מ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וכן למאמץ,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צ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ופה לעתיד</a:t>
            </a:r>
          </a:p>
          <a:p>
            <a:pPr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אתגר</a:t>
            </a:r>
          </a:p>
          <a:p>
            <a:pPr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he-IL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מב"ר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מ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סלול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ב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גרות </a:t>
            </a:r>
            <a:r>
              <a:rPr lang="he-IL" sz="2400" b="1" dirty="0" smtClean="0">
                <a:ln w="1905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ר</a:t>
            </a:r>
            <a:r>
              <a:rPr lang="he-I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גיל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9"/>
          <p:cNvSpPr>
            <a:spLocks noChangeArrowheads="1"/>
          </p:cNvSpPr>
          <p:nvPr/>
        </p:nvSpPr>
        <p:spPr bwMode="auto">
          <a:xfrm>
            <a:off x="250825" y="620713"/>
            <a:ext cx="73310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3200" b="1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שתי תפיסות עיקריות בהוראת המתמטיקה</a:t>
            </a:r>
          </a:p>
          <a:p>
            <a:endParaRPr lang="he-IL" sz="3200" b="1" dirty="0">
              <a:solidFill>
                <a:srgbClr val="0000CC"/>
              </a:solidFill>
              <a:latin typeface="Times New Roman" pitchFamily="18" charset="0"/>
              <a:cs typeface="David" pitchFamily="34" charset="-79"/>
            </a:endParaRPr>
          </a:p>
          <a:p>
            <a:r>
              <a:rPr lang="he-IL" sz="3200" b="1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    תפיסה ראשונה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David" pitchFamily="34" charset="-79"/>
            </a:endParaRPr>
          </a:p>
        </p:txBody>
      </p:sp>
      <p:sp>
        <p:nvSpPr>
          <p:cNvPr id="8195" name="Rectangle 20"/>
          <p:cNvSpPr>
            <a:spLocks noChangeArrowheads="1"/>
          </p:cNvSpPr>
          <p:nvPr/>
        </p:nvSpPr>
        <p:spPr bwMode="auto">
          <a:xfrm>
            <a:off x="0" y="2133600"/>
            <a:ext cx="8382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3200" b="1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החומר:</a:t>
            </a:r>
            <a:r>
              <a:rPr lang="he-IL" sz="32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גוף ידע מגובש. </a:t>
            </a:r>
            <a:r>
              <a:rPr lang="he-IL" sz="3600">
                <a:solidFill>
                  <a:srgbClr val="339933"/>
                </a:solidFill>
                <a:cs typeface="Gisha" pitchFamily="34" charset="-79"/>
              </a:rPr>
              <a:t>המתמטיקה במרכז</a:t>
            </a:r>
            <a:r>
              <a:rPr lang="he-IL">
                <a:solidFill>
                  <a:srgbClr val="339933"/>
                </a:solidFill>
                <a:cs typeface="Gisha" pitchFamily="34" charset="-79"/>
              </a:rPr>
              <a:t> </a:t>
            </a:r>
            <a:r>
              <a:rPr lang="he-IL" sz="2800">
                <a:solidFill>
                  <a:srgbClr val="339933"/>
                </a:solidFill>
                <a:latin typeface="Times New Roman" pitchFamily="18" charset="0"/>
                <a:cs typeface="David" pitchFamily="34" charset="-79"/>
              </a:rPr>
              <a:t> </a:t>
            </a:r>
          </a:p>
          <a:p>
            <a:endParaRPr lang="he-IL" sz="2800">
              <a:solidFill>
                <a:srgbClr val="339933"/>
              </a:solidFill>
              <a:latin typeface="Times New Roman" pitchFamily="18" charset="0"/>
              <a:cs typeface="David" pitchFamily="34" charset="-79"/>
            </a:endParaRPr>
          </a:p>
          <a:p>
            <a:r>
              <a:rPr lang="he-IL" sz="3200" b="1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התלמיד</a:t>
            </a:r>
            <a:r>
              <a:rPr lang="he-IL" sz="3200" b="1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:</a:t>
            </a:r>
            <a:r>
              <a:rPr lang="he-IL" sz="32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</a:t>
            </a:r>
            <a:r>
              <a:rPr lang="he-IL" sz="28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מוצג לו גוף ידע מגובש, עליו </a:t>
            </a:r>
            <a:r>
              <a:rPr lang="he-IL" sz="2800">
                <a:solidFill>
                  <a:srgbClr val="0000CC"/>
                </a:solidFill>
                <a:cs typeface="Gisha" pitchFamily="34" charset="-79"/>
              </a:rPr>
              <a:t>לתרגל לדעת את  </a:t>
            </a:r>
          </a:p>
          <a:p>
            <a:r>
              <a:rPr lang="he-IL" sz="2800">
                <a:solidFill>
                  <a:srgbClr val="0000CC"/>
                </a:solidFill>
                <a:cs typeface="Gisha" pitchFamily="34" charset="-79"/>
              </a:rPr>
              <a:t>          החומר ולהציגו בשפה</a:t>
            </a:r>
            <a:r>
              <a:rPr lang="he-IL" sz="28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</a:t>
            </a:r>
            <a:r>
              <a:rPr lang="he-IL" sz="2800">
                <a:solidFill>
                  <a:srgbClr val="0000CC"/>
                </a:solidFill>
                <a:cs typeface="Gisha" pitchFamily="34" charset="-79"/>
              </a:rPr>
              <a:t> פורמלית. </a:t>
            </a:r>
            <a:r>
              <a:rPr lang="he-IL" sz="28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וה"תוצרים" הם </a:t>
            </a:r>
          </a:p>
          <a:p>
            <a:r>
              <a:rPr lang="he-IL" sz="28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   חזרה על הידע</a:t>
            </a:r>
          </a:p>
          <a:p>
            <a:r>
              <a:rPr lang="he-IL" sz="3200" b="1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המורה</a:t>
            </a:r>
            <a:r>
              <a:rPr lang="he-IL" sz="32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: עליו להציג בפני התלמידים את החומר  </a:t>
            </a:r>
          </a:p>
          <a:p>
            <a:r>
              <a:rPr lang="he-IL" sz="32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בצורה פורמלית כדי שתלמידיו ישננו וידעו לשלוף </a:t>
            </a:r>
          </a:p>
          <a:p>
            <a:r>
              <a:rPr lang="he-IL" sz="320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באופן הדומה למה שנלמד.</a:t>
            </a:r>
          </a:p>
          <a:p>
            <a:endParaRPr lang="en-US" sz="3200">
              <a:solidFill>
                <a:srgbClr val="0000CC"/>
              </a:solidFill>
              <a:latin typeface="Times New Roman" pitchFamily="18" charset="0"/>
              <a:cs typeface="David" pitchFamily="34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-36513" y="457200"/>
            <a:ext cx="8458201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3200" b="1" dirty="0">
                <a:solidFill>
                  <a:srgbClr val="000000"/>
                </a:solidFill>
                <a:latin typeface="Times New Roman" pitchFamily="18" charset="0"/>
                <a:cs typeface="David" pitchFamily="34" charset="-79"/>
              </a:rPr>
              <a:t>             </a:t>
            </a:r>
          </a:p>
          <a:p>
            <a:pPr algn="ctr"/>
            <a:r>
              <a:rPr lang="he-IL" sz="3200" b="1" dirty="0">
                <a:solidFill>
                  <a:schemeClr val="folHlink"/>
                </a:solidFill>
                <a:latin typeface="Times New Roman" pitchFamily="18" charset="0"/>
                <a:cs typeface="David" pitchFamily="34" charset="-79"/>
              </a:rPr>
              <a:t>תפיסה </a:t>
            </a:r>
            <a:r>
              <a:rPr lang="he-IL" sz="3200" b="1" dirty="0" err="1">
                <a:solidFill>
                  <a:schemeClr val="folHlink"/>
                </a:solidFill>
                <a:latin typeface="Times New Roman" pitchFamily="18" charset="0"/>
                <a:cs typeface="David" pitchFamily="34" charset="-79"/>
              </a:rPr>
              <a:t>שניה</a:t>
            </a:r>
            <a:endParaRPr lang="he-IL" sz="3200" b="1" dirty="0">
              <a:solidFill>
                <a:schemeClr val="folHlink"/>
              </a:solidFill>
              <a:latin typeface="Times New Roman" pitchFamily="18" charset="0"/>
              <a:cs typeface="David" pitchFamily="34" charset="-79"/>
            </a:endParaRPr>
          </a:p>
          <a:p>
            <a:r>
              <a:rPr lang="he-IL" sz="32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החומר:</a:t>
            </a:r>
            <a:r>
              <a:rPr lang="he-IL" sz="3200" b="1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</a:t>
            </a:r>
            <a:r>
              <a:rPr lang="he-IL" sz="2800" dirty="0">
                <a:solidFill>
                  <a:schemeClr val="folHlink"/>
                </a:solidFill>
                <a:cs typeface="Gisha" pitchFamily="34" charset="-79"/>
              </a:rPr>
              <a:t>אמצעי לפיתוח החשיבה </a:t>
            </a:r>
            <a:r>
              <a:rPr lang="he-IL" sz="2800" dirty="0" err="1">
                <a:solidFill>
                  <a:schemeClr val="folHlink"/>
                </a:solidFill>
                <a:cs typeface="Gisha" pitchFamily="34" charset="-79"/>
              </a:rPr>
              <a:t>הפורמלית</a:t>
            </a:r>
            <a:r>
              <a:rPr lang="he-IL" sz="2800" dirty="0">
                <a:solidFill>
                  <a:schemeClr val="folHlink"/>
                </a:solidFill>
                <a:cs typeface="Gisha" pitchFamily="34" charset="-79"/>
              </a:rPr>
              <a:t>, כל ידע מתגבש </a:t>
            </a:r>
            <a:r>
              <a:rPr lang="he-IL" sz="2800" dirty="0" smtClean="0">
                <a:solidFill>
                  <a:schemeClr val="folHlink"/>
                </a:solidFill>
                <a:cs typeface="Gisha" pitchFamily="34" charset="-79"/>
              </a:rPr>
              <a:t>מהשפה </a:t>
            </a:r>
            <a:r>
              <a:rPr lang="he-IL" sz="2800" dirty="0">
                <a:solidFill>
                  <a:schemeClr val="folHlink"/>
                </a:solidFill>
                <a:cs typeface="Gisha" pitchFamily="34" charset="-79"/>
              </a:rPr>
              <a:t>הלא </a:t>
            </a:r>
            <a:r>
              <a:rPr lang="he-IL" sz="2800" dirty="0" err="1">
                <a:solidFill>
                  <a:schemeClr val="folHlink"/>
                </a:solidFill>
                <a:cs typeface="Gisha" pitchFamily="34" charset="-79"/>
              </a:rPr>
              <a:t>פורמלית</a:t>
            </a:r>
            <a:r>
              <a:rPr lang="he-IL" sz="2800" dirty="0">
                <a:solidFill>
                  <a:schemeClr val="folHlink"/>
                </a:solidFill>
                <a:cs typeface="Gisha" pitchFamily="34" charset="-79"/>
              </a:rPr>
              <a:t> לשפה </a:t>
            </a:r>
            <a:r>
              <a:rPr lang="he-IL" sz="2800" dirty="0" err="1">
                <a:solidFill>
                  <a:schemeClr val="folHlink"/>
                </a:solidFill>
                <a:cs typeface="Gisha" pitchFamily="34" charset="-79"/>
              </a:rPr>
              <a:t>הפורמלית</a:t>
            </a:r>
            <a:endParaRPr lang="he-IL" sz="2800" dirty="0">
              <a:solidFill>
                <a:schemeClr val="folHlink"/>
              </a:solidFill>
              <a:cs typeface="Gisha" pitchFamily="34" charset="-79"/>
            </a:endParaRPr>
          </a:p>
          <a:p>
            <a:endParaRPr lang="he-IL" sz="2800" dirty="0">
              <a:solidFill>
                <a:schemeClr val="folHlink"/>
              </a:solidFill>
              <a:cs typeface="Gisha" pitchFamily="34" charset="-79"/>
            </a:endParaRPr>
          </a:p>
          <a:p>
            <a:r>
              <a:rPr lang="he-IL" sz="32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התלמיד</a:t>
            </a:r>
            <a:r>
              <a:rPr lang="he-IL" sz="3200" b="1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: </a:t>
            </a:r>
            <a:r>
              <a:rPr lang="he-IL" sz="28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בנית גוף ידע </a:t>
            </a:r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של התלמיד, תוך גילוי</a:t>
            </a:r>
            <a:r>
              <a:rPr lang="he-IL" dirty="0">
                <a:cs typeface="Gisha" pitchFamily="34" charset="-79"/>
              </a:rPr>
              <a:t>  </a:t>
            </a:r>
            <a:r>
              <a:rPr lang="he-IL" sz="2800" dirty="0">
                <a:cs typeface="Gisha" pitchFamily="34" charset="-79"/>
              </a:rPr>
              <a:t>והפעלת   </a:t>
            </a:r>
          </a:p>
          <a:p>
            <a:r>
              <a:rPr lang="he-IL" sz="2800" dirty="0">
                <a:cs typeface="Gisha" pitchFamily="34" charset="-79"/>
              </a:rPr>
              <a:t> האינטואיציות  שלו   </a:t>
            </a:r>
            <a:r>
              <a:rPr lang="he-IL" sz="32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ה"תוצרים" הם פיתוח תהליכים </a:t>
            </a:r>
            <a:r>
              <a:rPr lang="he-IL" sz="3200" dirty="0" err="1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קוגנטיביים</a:t>
            </a:r>
            <a:r>
              <a:rPr lang="he-IL" sz="32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של התלמיד.    </a:t>
            </a:r>
            <a:r>
              <a:rPr lang="he-IL" sz="2800" b="1" dirty="0">
                <a:solidFill>
                  <a:srgbClr val="339933"/>
                </a:solidFill>
                <a:cs typeface="Gisha" pitchFamily="34" charset="-79"/>
              </a:rPr>
              <a:t>החשיבה של התלמיד במרכז. </a:t>
            </a:r>
          </a:p>
          <a:p>
            <a:endParaRPr lang="he-IL" sz="2800" b="1" dirty="0">
              <a:solidFill>
                <a:srgbClr val="339933"/>
              </a:solidFill>
              <a:latin typeface="Times New Roman" pitchFamily="18" charset="0"/>
              <a:cs typeface="David" pitchFamily="34" charset="-79"/>
            </a:endParaRPr>
          </a:p>
          <a:p>
            <a:r>
              <a:rPr lang="he-IL" sz="32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המורה:</a:t>
            </a:r>
            <a:r>
              <a:rPr lang="he-IL" sz="32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לעזור לתלמיד להבין את התהליכים המובילים </a:t>
            </a:r>
          </a:p>
          <a:p>
            <a:r>
              <a:rPr lang="he-IL" sz="32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 להבנת הנושאים ולעזור לו לבנות את הידע </a:t>
            </a:r>
          </a:p>
          <a:p>
            <a:r>
              <a:rPr lang="he-IL" sz="32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          הפורמאלי שלו. 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David" pitchFamily="34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34925" y="1387475"/>
            <a:ext cx="8201025" cy="363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800" b="1" dirty="0">
                <a:solidFill>
                  <a:schemeClr val="tx2"/>
                </a:solidFill>
                <a:cs typeface="Gisha" pitchFamily="34" charset="-79"/>
              </a:rPr>
              <a:t>התפיסה של </a:t>
            </a:r>
            <a:r>
              <a:rPr lang="he-IL" sz="2800" b="1" dirty="0" smtClean="0">
                <a:solidFill>
                  <a:schemeClr val="tx2"/>
                </a:solidFill>
                <a:cs typeface="Gisha" pitchFamily="34" charset="-79"/>
              </a:rPr>
              <a:t>האגף בתחום המתמטיקה</a:t>
            </a:r>
            <a:endParaRPr lang="he-IL" sz="2800" b="1" dirty="0">
              <a:solidFill>
                <a:schemeClr val="tx2"/>
              </a:solidFill>
              <a:latin typeface="Times New Roman" pitchFamily="18" charset="0"/>
              <a:cs typeface="David" pitchFamily="34" charset="-79"/>
            </a:endParaRPr>
          </a:p>
          <a:p>
            <a:r>
              <a:rPr lang="he-IL" sz="28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החומר:</a:t>
            </a:r>
            <a:r>
              <a:rPr lang="he-IL" sz="3600" b="1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</a:t>
            </a:r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הבנת המשמעות של המושגים המתמטיים                   </a:t>
            </a:r>
          </a:p>
          <a:p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         </a:t>
            </a:r>
          </a:p>
          <a:p>
            <a:r>
              <a:rPr lang="he-IL" sz="28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התלמיד</a:t>
            </a:r>
            <a:r>
              <a:rPr lang="he-IL" sz="2800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:</a:t>
            </a:r>
            <a:r>
              <a:rPr lang="he-IL" sz="28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 </a:t>
            </a:r>
            <a:r>
              <a:rPr lang="he-IL" sz="2800" dirty="0" err="1">
                <a:solidFill>
                  <a:srgbClr val="339933"/>
                </a:solidFill>
                <a:cs typeface="Gisha" pitchFamily="34" charset="-79"/>
              </a:rPr>
              <a:t>התלמיד</a:t>
            </a:r>
            <a:r>
              <a:rPr lang="he-IL" sz="2800" dirty="0">
                <a:solidFill>
                  <a:srgbClr val="339933"/>
                </a:solidFill>
                <a:cs typeface="Gisha" pitchFamily="34" charset="-79"/>
              </a:rPr>
              <a:t> במרכז.</a:t>
            </a:r>
          </a:p>
          <a:p>
            <a:endParaRPr lang="he-IL" sz="2800" dirty="0">
              <a:solidFill>
                <a:srgbClr val="0000CC"/>
              </a:solidFill>
              <a:cs typeface="Gisha" pitchFamily="34" charset="-79"/>
            </a:endParaRPr>
          </a:p>
          <a:p>
            <a:r>
              <a:rPr lang="he-IL" sz="2800" b="1" dirty="0">
                <a:solidFill>
                  <a:schemeClr val="tx2"/>
                </a:solidFill>
                <a:latin typeface="Times New Roman" pitchFamily="18" charset="0"/>
                <a:cs typeface="David" pitchFamily="34" charset="-79"/>
              </a:rPr>
              <a:t>המורה</a:t>
            </a:r>
            <a:r>
              <a:rPr lang="he-IL" sz="2800" dirty="0">
                <a:solidFill>
                  <a:srgbClr val="0000CC"/>
                </a:solidFill>
                <a:latin typeface="Times New Roman" pitchFamily="18" charset="0"/>
                <a:cs typeface="David" pitchFamily="34" charset="-79"/>
              </a:rPr>
              <a:t>: </a:t>
            </a:r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מעורבות גדולה של התלמיד והתייחסות </a:t>
            </a:r>
          </a:p>
          <a:p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            לאינטואיציות של התלמיד וכן לדרך  חשיבתו.       </a:t>
            </a:r>
          </a:p>
          <a:p>
            <a:r>
              <a:rPr lang="he-IL" sz="2800" dirty="0">
                <a:solidFill>
                  <a:srgbClr val="0000CC"/>
                </a:solidFill>
                <a:cs typeface="Gisha" pitchFamily="34" charset="-79"/>
              </a:rPr>
              <a:t>           </a:t>
            </a:r>
            <a:r>
              <a:rPr lang="he-IL" sz="2800" dirty="0">
                <a:solidFill>
                  <a:srgbClr val="339933"/>
                </a:solidFill>
                <a:cs typeface="Gisha" pitchFamily="34" charset="-79"/>
              </a:rPr>
              <a:t>המתמטיקה מותאמת לתלמיד ולא להיפך</a:t>
            </a:r>
            <a:endParaRPr lang="he-IL" sz="2800" dirty="0">
              <a:solidFill>
                <a:srgbClr val="339933"/>
              </a:solidFill>
              <a:latin typeface="Times New Roman" pitchFamily="18" charset="0"/>
              <a:cs typeface="David" pitchFamily="34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47625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5400"/>
              <a:t>הגישה הדיאלוגית: פאולו פריירה</a:t>
            </a:r>
            <a:endParaRPr lang="en-US" sz="5400"/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492375"/>
            <a:ext cx="548957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258888" y="5300663"/>
            <a:ext cx="59769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3200"/>
              <a:t>הידע נבנה בתוך הכיתה בדיאלוג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/>
          <p:cNvSpPr>
            <a:spLocks noChangeArrowheads="1"/>
          </p:cNvSpPr>
          <p:nvPr/>
        </p:nvSpPr>
        <p:spPr bwMode="auto">
          <a:xfrm>
            <a:off x="136525" y="188913"/>
            <a:ext cx="84677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e-IL" sz="2400" b="1" u="sng">
                <a:latin typeface="Tahoma" pitchFamily="34" charset="0"/>
                <a:cs typeface="Tahoma" pitchFamily="34" charset="0"/>
              </a:rPr>
              <a:t>גרפים</a:t>
            </a:r>
            <a:endParaRPr lang="en-US" sz="2400">
              <a:latin typeface="Tahoma" pitchFamily="34" charset="0"/>
              <a:cs typeface="Tahoma" pitchFamily="34" charset="0"/>
            </a:endParaRPr>
          </a:p>
          <a:p>
            <a:r>
              <a:rPr lang="he-IL" sz="2400">
                <a:latin typeface="Tahoma" pitchFamily="34" charset="0"/>
                <a:cs typeface="Tahoma" pitchFamily="34" charset="0"/>
              </a:rPr>
              <a:t>יש אפשרות להפריד בין המלל לייצוג  הוויזואלי.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e-IL" sz="2400">
                <a:latin typeface="Tahoma" pitchFamily="34" charset="0"/>
                <a:cs typeface="Tahoma" pitchFamily="34" charset="0"/>
              </a:rPr>
              <a:t> </a:t>
            </a:r>
            <a:r>
              <a:rPr lang="he-IL" sz="2400" b="1">
                <a:latin typeface="Tahoma" pitchFamily="34" charset="0"/>
                <a:cs typeface="Tahoma" pitchFamily="34" charset="0"/>
              </a:rPr>
              <a:t>קריאה קולית-</a:t>
            </a:r>
            <a:r>
              <a:rPr lang="he-IL" sz="2400">
                <a:latin typeface="Tahoma" pitchFamily="34" charset="0"/>
                <a:cs typeface="Tahoma" pitchFamily="34" charset="0"/>
              </a:rPr>
              <a:t> שימוש ב-80% מהזמן להבנה וקריאה 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he-IL" sz="2400">
                <a:latin typeface="Tahoma" pitchFamily="34" charset="0"/>
                <a:cs typeface="Tahoma" pitchFamily="34" charset="0"/>
              </a:rPr>
              <a:t>    ו- 20% מהזמן לדרך הפיתרון והבקרה.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e-IL" sz="2400" b="1">
                <a:latin typeface="Tahoma" pitchFamily="34" charset="0"/>
                <a:cs typeface="Tahoma" pitchFamily="34" charset="0"/>
              </a:rPr>
              <a:t> המללה-</a:t>
            </a:r>
            <a:r>
              <a:rPr lang="he-IL" sz="2400">
                <a:latin typeface="Tahoma" pitchFamily="34" charset="0"/>
                <a:cs typeface="Tahoma" pitchFamily="34" charset="0"/>
              </a:rPr>
              <a:t> חשוב שיסבירו בשפתם מה הם רואים.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e-IL" sz="2400" b="1">
                <a:latin typeface="Tahoma" pitchFamily="34" charset="0"/>
                <a:cs typeface="Tahoma" pitchFamily="34" charset="0"/>
              </a:rPr>
              <a:t> שאלות מטה קוגניטיביות-</a:t>
            </a:r>
            <a:r>
              <a:rPr lang="he-IL" sz="2400">
                <a:latin typeface="Tahoma" pitchFamily="34" charset="0"/>
                <a:cs typeface="Tahoma" pitchFamily="34" charset="0"/>
              </a:rPr>
              <a:t> האם אני יודע איזה סוג שאלה.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e-IL" sz="2400">
                <a:latin typeface="Tahoma" pitchFamily="34" charset="0"/>
                <a:cs typeface="Tahoma" pitchFamily="34" charset="0"/>
              </a:rPr>
              <a:t> האם אני יכול למצוא עוד שאלות דומות לשאלה זו.</a:t>
            </a:r>
          </a:p>
        </p:txBody>
      </p:sp>
      <p:pic>
        <p:nvPicPr>
          <p:cNvPr id="13315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4325"/>
            <a:ext cx="4708525" cy="4003675"/>
          </a:xfrm>
          <a:prstGeom prst="rect">
            <a:avLst/>
          </a:prstGeom>
          <a:solidFill>
            <a:srgbClr val="FFFFCC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7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20150" cy="5292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2800" b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.</a:t>
            </a:r>
            <a:r>
              <a:rPr lang="en-US" sz="2800" b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/>
            </a:r>
            <a:br>
              <a:rPr lang="en-US" sz="2800" b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</a:br>
            <a:endParaRPr lang="en-US" sz="2800" b="1" u="sng" smtClean="0">
              <a:effectLst>
                <a:outerShdw blurRad="38100" dist="38100" dir="2700000" algn="tl">
                  <a:srgbClr val="C0C0C0"/>
                </a:outerShdw>
              </a:effectLst>
              <a:ea typeface="+mj-ea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00113" y="1484313"/>
            <a:ext cx="75596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u="sng" dirty="0">
                <a:latin typeface="+mn-lt"/>
                <a:cs typeface="David" pitchFamily="2" charset="-79"/>
              </a:rPr>
              <a:t>המורה הרגיל מלמד את תכנית הלימודים.</a:t>
            </a:r>
            <a:br>
              <a:rPr lang="he-IL" sz="2800" b="1" u="sng" dirty="0">
                <a:latin typeface="+mn-lt"/>
                <a:cs typeface="David" pitchFamily="2" charset="-79"/>
              </a:rPr>
            </a:br>
            <a:endParaRPr lang="he-IL" sz="2800" b="1" u="sng" dirty="0">
              <a:latin typeface="+mn-lt"/>
              <a:cs typeface="David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800" b="1" u="sng" dirty="0">
              <a:latin typeface="+mn-lt"/>
              <a:cs typeface="David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u="sng" dirty="0">
                <a:latin typeface="+mn-lt"/>
                <a:cs typeface="David" pitchFamily="2" charset="-79"/>
              </a:rPr>
              <a:t>המורה הטוב מלמד את "המקצוע" (תחום הדעת).</a:t>
            </a:r>
            <a:br>
              <a:rPr lang="he-IL" sz="2800" b="1" u="sng" dirty="0">
                <a:latin typeface="+mn-lt"/>
                <a:cs typeface="David" pitchFamily="2" charset="-79"/>
              </a:rPr>
            </a:br>
            <a:endParaRPr lang="he-IL" sz="2800" b="1" u="sng" dirty="0">
              <a:latin typeface="+mn-lt"/>
              <a:cs typeface="David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800" b="1" u="sng" dirty="0">
              <a:latin typeface="+mn-lt"/>
              <a:cs typeface="David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800" b="1" u="sng" dirty="0">
              <a:latin typeface="+mn-lt"/>
              <a:cs typeface="David" pitchFamily="2" charset="-79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David" pitchFamily="2" charset="-79"/>
              </a:rPr>
              <a:t>המורה המצוין (המצטיין) מלמד את התלמידים</a:t>
            </a:r>
            <a:endParaRPr lang="en-US" sz="28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51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הנושאים שנדון בהם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ילדים בסיכון וכל המשתמע</a:t>
            </a:r>
          </a:p>
          <a:p>
            <a:r>
              <a:rPr lang="he-IL" dirty="0" smtClean="0"/>
              <a:t>עקרונות האגף הכלליים וכיתות </a:t>
            </a:r>
            <a:r>
              <a:rPr lang="he-IL" dirty="0" err="1" smtClean="0"/>
              <a:t>שח"ר</a:t>
            </a:r>
            <a:endParaRPr lang="he-IL" dirty="0" smtClean="0"/>
          </a:p>
          <a:p>
            <a:r>
              <a:rPr lang="he-IL" dirty="0" smtClean="0"/>
              <a:t>תפיסות קיימות לגבי הוראת מתמטיקה.</a:t>
            </a:r>
          </a:p>
          <a:p>
            <a:r>
              <a:rPr lang="he-IL" dirty="0" smtClean="0"/>
              <a:t>תפיסות האגף לגבי הוראת מתמטיקה והדגמות</a:t>
            </a:r>
          </a:p>
          <a:p>
            <a:r>
              <a:rPr lang="he-IL" dirty="0" smtClean="0"/>
              <a:t>תהליכי תפיסה.</a:t>
            </a:r>
          </a:p>
          <a:p>
            <a:r>
              <a:rPr lang="he-IL" dirty="0" smtClean="0"/>
              <a:t>נורמות עבודה בכיתה ובבית הספר.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800" dirty="0">
                <a:latin typeface="David" pitchFamily="34" charset="-79"/>
                <a:cs typeface="David" pitchFamily="34" charset="-79"/>
              </a:rPr>
              <a:t>התכנית הלאומית לילדים ולנוער בסיכון מיושמת בעקבות החלטת הממשלה לאמץ את דוח ועדת ראש הממשלה לילדים ולנוער 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בסיכון, ועדת שמיד.</a:t>
            </a: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נתוני </a:t>
            </a:r>
            <a:r>
              <a:rPr lang="he-IL" sz="2800" dirty="0" err="1" smtClean="0">
                <a:latin typeface="David" pitchFamily="34" charset="-79"/>
                <a:cs typeface="David" pitchFamily="34" charset="-79"/>
              </a:rPr>
              <a:t>הלמ"ס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16% מכלל הילדים ובני הנער בישראל מוגדרים ילדים ונער בסיכון, 400,000 ילדים</a:t>
            </a: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שיעור הילדים המטופלים גדל עם הגיל</a:t>
            </a: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33% בגיל הרך</a:t>
            </a: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43% בגיל בית ספר יסודי</a:t>
            </a:r>
          </a:p>
          <a:p>
            <a:r>
              <a:rPr lang="he-IL" sz="2800" dirty="0" smtClean="0">
                <a:latin typeface="David" pitchFamily="34" charset="-79"/>
                <a:cs typeface="David" pitchFamily="34" charset="-79"/>
              </a:rPr>
              <a:t>69% בני נער                    </a:t>
            </a:r>
          </a:p>
          <a:p>
            <a:endParaRPr lang="he-IL" sz="2800" dirty="0" smtClean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0"/>
            <a:r>
              <a:rPr lang="he-IL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  <a:t>ילדים ובני נוער בסיכון בישראל: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  <a:t/>
            </a:r>
            <a:br>
              <a:rPr lang="he-IL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he-I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  <a:t>מיהם</a:t>
            </a:r>
            <a:r>
              <a:rPr lang="he-I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288" y="3430588"/>
            <a:ext cx="8064500" cy="1511300"/>
            <a:chOff x="204" y="1117"/>
            <a:chExt cx="5080" cy="9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04" y="1434"/>
              <a:ext cx="5080" cy="635"/>
              <a:chOff x="114" y="1525"/>
              <a:chExt cx="5578" cy="635"/>
            </a:xfrm>
          </p:grpSpPr>
          <p:sp>
            <p:nvSpPr>
              <p:cNvPr id="17421" name="AutoShape 4"/>
              <p:cNvSpPr>
                <a:spLocks noChangeArrowheads="1"/>
              </p:cNvSpPr>
              <p:nvPr/>
            </p:nvSpPr>
            <p:spPr bwMode="auto">
              <a:xfrm>
                <a:off x="3878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השתייכות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למשפחה</a:t>
                </a:r>
                <a:endParaRPr lang="en-US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7422" name="AutoShape 5"/>
              <p:cNvSpPr>
                <a:spLocks noChangeArrowheads="1"/>
              </p:cNvSpPr>
              <p:nvPr/>
            </p:nvSpPr>
            <p:spPr bwMode="auto">
              <a:xfrm>
                <a:off x="4876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 dirty="0" smtClean="0">
                    <a:solidFill>
                      <a:schemeClr val="tx2"/>
                    </a:solidFill>
                  </a:rPr>
                  <a:t>קיום פיזי </a:t>
                </a:r>
                <a:endParaRPr lang="he-IL" b="1" dirty="0">
                  <a:solidFill>
                    <a:schemeClr val="tx2"/>
                  </a:solidFill>
                </a:endParaRPr>
              </a:p>
              <a:p>
                <a:pPr algn="ctr"/>
                <a:r>
                  <a:rPr lang="he-IL" b="1" dirty="0" smtClean="0">
                    <a:solidFill>
                      <a:schemeClr val="tx2"/>
                    </a:solidFill>
                  </a:rPr>
                  <a:t>והתפתחות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7423" name="AutoShape 6"/>
              <p:cNvSpPr>
                <a:spLocks noChangeArrowheads="1"/>
              </p:cNvSpPr>
              <p:nvPr/>
            </p:nvSpPr>
            <p:spPr bwMode="auto">
              <a:xfrm>
                <a:off x="2925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למידה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ורכישת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מיומנויות</a:t>
                </a:r>
                <a:endParaRPr lang="en-US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7424" name="AutoShape 7"/>
              <p:cNvSpPr>
                <a:spLocks noChangeArrowheads="1"/>
              </p:cNvSpPr>
              <p:nvPr/>
            </p:nvSpPr>
            <p:spPr bwMode="auto">
              <a:xfrm>
                <a:off x="1928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בטחון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ורווחה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רגשית</a:t>
                </a:r>
                <a:endParaRPr lang="en-US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7425" name="AutoShape 8"/>
              <p:cNvSpPr>
                <a:spLocks noChangeArrowheads="1"/>
              </p:cNvSpPr>
              <p:nvPr/>
            </p:nvSpPr>
            <p:spPr bwMode="auto">
              <a:xfrm>
                <a:off x="1020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השתייכות </a:t>
                </a:r>
              </a:p>
              <a:p>
                <a:pPr algn="ctr"/>
                <a:r>
                  <a:rPr lang="he-IL" b="1">
                    <a:solidFill>
                      <a:schemeClr val="tx2"/>
                    </a:solidFill>
                  </a:rPr>
                  <a:t>חברתית</a:t>
                </a:r>
                <a:endParaRPr lang="en-US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7426" name="AutoShape 9"/>
              <p:cNvSpPr>
                <a:spLocks noChangeArrowheads="1"/>
              </p:cNvSpPr>
              <p:nvPr/>
            </p:nvSpPr>
            <p:spPr bwMode="auto">
              <a:xfrm>
                <a:off x="114" y="1525"/>
                <a:ext cx="816" cy="635"/>
              </a:xfrm>
              <a:prstGeom prst="octagon">
                <a:avLst>
                  <a:gd name="adj" fmla="val 2928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e-IL" b="1" dirty="0">
                    <a:solidFill>
                      <a:schemeClr val="tx2"/>
                    </a:solidFill>
                  </a:rPr>
                  <a:t>הגנה</a:t>
                </a:r>
              </a:p>
              <a:p>
                <a:pPr algn="ctr"/>
                <a:r>
                  <a:rPr lang="he-IL" b="1" dirty="0">
                    <a:solidFill>
                      <a:schemeClr val="tx2"/>
                    </a:solidFill>
                  </a:rPr>
                  <a:t>מאחרים</a:t>
                </a:r>
              </a:p>
              <a:p>
                <a:pPr algn="ctr"/>
                <a:r>
                  <a:rPr lang="he-IL" b="1" dirty="0" smtClean="0">
                    <a:solidFill>
                      <a:schemeClr val="tx2"/>
                    </a:solidFill>
                  </a:rPr>
                  <a:t>מעצמם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612" y="1117"/>
              <a:ext cx="4355" cy="317"/>
              <a:chOff x="1883" y="1117"/>
              <a:chExt cx="3440" cy="317"/>
            </a:xfrm>
          </p:grpSpPr>
          <p:sp>
            <p:nvSpPr>
              <p:cNvPr id="17415" name="Line 11"/>
              <p:cNvSpPr>
                <a:spLocks noChangeShapeType="1"/>
              </p:cNvSpPr>
              <p:nvPr/>
            </p:nvSpPr>
            <p:spPr bwMode="auto">
              <a:xfrm>
                <a:off x="3635" y="1117"/>
                <a:ext cx="168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7416" name="Line 12"/>
              <p:cNvSpPr>
                <a:spLocks noChangeShapeType="1"/>
              </p:cNvSpPr>
              <p:nvPr/>
            </p:nvSpPr>
            <p:spPr bwMode="auto">
              <a:xfrm>
                <a:off x="3635" y="1117"/>
                <a:ext cx="941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7417" name="Line 13"/>
              <p:cNvSpPr>
                <a:spLocks noChangeShapeType="1"/>
              </p:cNvSpPr>
              <p:nvPr/>
            </p:nvSpPr>
            <p:spPr bwMode="auto">
              <a:xfrm>
                <a:off x="3635" y="1117"/>
                <a:ext cx="22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7418" name="Line 14"/>
              <p:cNvSpPr>
                <a:spLocks noChangeShapeType="1"/>
              </p:cNvSpPr>
              <p:nvPr/>
            </p:nvSpPr>
            <p:spPr bwMode="auto">
              <a:xfrm flipH="1">
                <a:off x="1883" y="1117"/>
                <a:ext cx="175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7419" name="Line 15"/>
              <p:cNvSpPr>
                <a:spLocks noChangeShapeType="1"/>
              </p:cNvSpPr>
              <p:nvPr/>
            </p:nvSpPr>
            <p:spPr bwMode="auto">
              <a:xfrm flipH="1">
                <a:off x="2597" y="1117"/>
                <a:ext cx="103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7420" name="Line 16"/>
              <p:cNvSpPr>
                <a:spLocks noChangeShapeType="1"/>
              </p:cNvSpPr>
              <p:nvPr/>
            </p:nvSpPr>
            <p:spPr bwMode="auto">
              <a:xfrm flipH="1">
                <a:off x="3278" y="1117"/>
                <a:ext cx="35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101393" name="Rectangle 17"/>
          <p:cNvSpPr>
            <a:spLocks noGrp="1" noChangeArrowheads="1"/>
          </p:cNvSpPr>
          <p:nvPr>
            <p:ph type="title"/>
          </p:nvPr>
        </p:nvSpPr>
        <p:spPr>
          <a:xfrm>
            <a:off x="755576" y="476672"/>
            <a:ext cx="7772400" cy="660400"/>
          </a:xfrm>
        </p:spPr>
        <p:txBody>
          <a:bodyPr>
            <a:noAutofit/>
          </a:bodyPr>
          <a:lstStyle/>
          <a:p>
            <a:pPr algn="r" rtl="0" eaLnBrk="1" hangingPunct="1">
              <a:defRPr/>
            </a:pPr>
            <a:r>
              <a:rPr lang="he-IL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avid" pitchFamily="34" charset="-79"/>
                <a:cs typeface="David" pitchFamily="34" charset="-79"/>
              </a:rPr>
              <a:t>ילדים בסיכון: הגדרה על פי ועדת שמיד</a:t>
            </a:r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7412" name="Text Box 18"/>
          <p:cNvSpPr txBox="1">
            <a:spLocks noChangeArrowheads="1"/>
          </p:cNvSpPr>
          <p:nvPr/>
        </p:nvSpPr>
        <p:spPr bwMode="auto">
          <a:xfrm>
            <a:off x="468313" y="1563688"/>
            <a:ext cx="8207375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800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ילדים ובני נוער, החיים במצבים המסכנים אותם במשפחתם ובסביבתם ואשר כתוצאה ממצבים אלה נפגעה יכולתם לממש את זכויותיהם על פי האמנה לזכויות הילד </a:t>
            </a:r>
          </a:p>
          <a:p>
            <a:pPr algn="ctr"/>
            <a:r>
              <a:rPr lang="he-IL" sz="2800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בתחומים הבאים:</a:t>
            </a:r>
          </a:p>
          <a:p>
            <a:pPr algn="ctr">
              <a:spcBef>
                <a:spcPct val="50000"/>
              </a:spcBef>
            </a:pP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191000" y="304800"/>
            <a:ext cx="4953000" cy="4246563"/>
            <a:chOff x="2352" y="192"/>
            <a:chExt cx="3408" cy="2675"/>
          </a:xfrm>
        </p:grpSpPr>
        <p:sp>
          <p:nvSpPr>
            <p:cNvPr id="11270" name="Text Box 3"/>
            <p:cNvSpPr txBox="1">
              <a:spLocks noChangeArrowheads="1"/>
            </p:cNvSpPr>
            <p:nvPr/>
          </p:nvSpPr>
          <p:spPr bwMode="auto">
            <a:xfrm>
              <a:off x="4063" y="1392"/>
              <a:ext cx="1697" cy="3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 sz="2800" b="1">
                  <a:latin typeface="Arial" pitchFamily="34" charset="0"/>
                </a:rPr>
                <a:t>ילדים בסיכון</a:t>
              </a:r>
              <a:endParaRPr lang="en-US" sz="2800" b="1">
                <a:latin typeface="Arial" pitchFamily="34" charset="0"/>
              </a:endParaRPr>
            </a:p>
          </p:txBody>
        </p:sp>
        <p:sp>
          <p:nvSpPr>
            <p:cNvPr id="11271" name="AutoShape 4"/>
            <p:cNvSpPr>
              <a:spLocks noChangeArrowheads="1"/>
            </p:cNvSpPr>
            <p:nvPr/>
          </p:nvSpPr>
          <p:spPr bwMode="auto">
            <a:xfrm>
              <a:off x="2673" y="1779"/>
              <a:ext cx="2844" cy="1088"/>
            </a:xfrm>
            <a:prstGeom prst="curvedUpArrow">
              <a:avLst>
                <a:gd name="adj1" fmla="val 52279"/>
                <a:gd name="adj2" fmla="val 104559"/>
                <a:gd name="adj3" fmla="val 33333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AutoShape 5"/>
            <p:cNvSpPr>
              <a:spLocks noChangeArrowheads="1"/>
            </p:cNvSpPr>
            <p:nvPr/>
          </p:nvSpPr>
          <p:spPr bwMode="auto">
            <a:xfrm rot="10629207">
              <a:off x="2352" y="192"/>
              <a:ext cx="2845" cy="1088"/>
            </a:xfrm>
            <a:prstGeom prst="curvedUpArrow">
              <a:avLst>
                <a:gd name="adj1" fmla="val 52298"/>
                <a:gd name="adj2" fmla="val 104596"/>
                <a:gd name="adj3" fmla="val 33333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31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772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sz="4000" b="1" smtClean="0"/>
              <a:t/>
            </a:r>
            <a:br>
              <a:rPr lang="he-IL" sz="4000" b="1" smtClean="0"/>
            </a:br>
            <a:endParaRPr lang="en-US" sz="3200" b="1" smtClean="0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5888"/>
            <a:ext cx="3346450" cy="6742112"/>
          </a:xfrm>
          <a:ln w="57150" cmpd="thinThick">
            <a:solidFill>
              <a:schemeClr val="folHlink"/>
            </a:solidFill>
          </a:ln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e-IL" b="1" dirty="0" smtClean="0">
                <a:solidFill>
                  <a:schemeClr val="folHlink"/>
                </a:solidFill>
                <a:cs typeface="David" pitchFamily="2" charset="-79"/>
              </a:rPr>
              <a:t>תחושות שכיחות בעבודה עם ילדים בסיכון:</a:t>
            </a:r>
            <a:endParaRPr lang="he-IL" dirty="0" smtClean="0">
              <a:solidFill>
                <a:schemeClr val="folHlink"/>
              </a:solidFill>
            </a:endParaRP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חווית כישלון </a:t>
            </a:r>
            <a:endParaRPr lang="he-IL" b="1" i="1" dirty="0" smtClean="0">
              <a:cs typeface="David" pitchFamily="2" charset="-79"/>
            </a:endParaRP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בושה, אשמה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כעס, עלבון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פחד ואיום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רצון לנקמה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dirty="0" smtClean="0">
                <a:cs typeface="David" pitchFamily="2" charset="-79"/>
              </a:rPr>
              <a:t>דאגה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e-IL" b="1" i="1" dirty="0" smtClean="0">
                <a:solidFill>
                  <a:srgbClr val="FFC000"/>
                </a:solidFill>
                <a:cs typeface="David" pitchFamily="2" charset="-79"/>
              </a:rPr>
              <a:t>התנהגות אופיינית: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i="1" dirty="0" smtClean="0">
                <a:cs typeface="David" pitchFamily="2" charset="-79"/>
              </a:rPr>
              <a:t>הסתרה</a:t>
            </a:r>
            <a:r>
              <a:rPr lang="he-IL" sz="2800" b="1" i="1" dirty="0" smtClean="0">
                <a:cs typeface="David" pitchFamily="2" charset="-79"/>
              </a:rPr>
              <a:t> וזיוף</a:t>
            </a:r>
            <a:endParaRPr lang="he-IL" sz="2400" i="1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he-IL" b="1" i="1" dirty="0" smtClean="0">
                <a:cs typeface="David" pitchFamily="2" charset="-79"/>
              </a:rPr>
              <a:t>ניתוק ובידוד</a:t>
            </a:r>
          </a:p>
          <a:p>
            <a:pPr algn="r" rtl="1" eaLnBrk="1" hangingPunct="1">
              <a:lnSpc>
                <a:spcPct val="90000"/>
              </a:lnSpc>
              <a:defRPr/>
            </a:pPr>
            <a:endParaRPr lang="he-IL" b="1" i="1" dirty="0" smtClean="0"/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he-IL" sz="2400" i="1" dirty="0" smtClean="0"/>
          </a:p>
        </p:txBody>
      </p:sp>
      <p:sp>
        <p:nvSpPr>
          <p:cNvPr id="11269" name="AutoShape 8"/>
          <p:cNvSpPr>
            <a:spLocks noChangeArrowheads="1"/>
          </p:cNvSpPr>
          <p:nvPr/>
        </p:nvSpPr>
        <p:spPr bwMode="blackWhite">
          <a:xfrm>
            <a:off x="4038600" y="2209800"/>
            <a:ext cx="1981200" cy="533400"/>
          </a:xfrm>
          <a:prstGeom prst="wedgeRoundRectCallout">
            <a:avLst>
              <a:gd name="adj1" fmla="val -61139"/>
              <a:gd name="adj2" fmla="val -134227"/>
              <a:gd name="adj3" fmla="val 16667"/>
            </a:avLst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1403" tIns="45702" rIns="91403" bIns="45702" anchor="ctr"/>
          <a:lstStyle/>
          <a:p>
            <a:pPr algn="ctr" rtl="1"/>
            <a:r>
              <a:rPr lang="he-IL" sz="2800" b="1">
                <a:latin typeface="Arial" pitchFamily="34" charset="0"/>
              </a:rPr>
              <a:t>צוות בסיכון</a:t>
            </a:r>
            <a:endParaRPr lang="en-US" sz="28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556793"/>
            <a:ext cx="8012113" cy="4896396"/>
          </a:xfrm>
        </p:spPr>
        <p:txBody>
          <a:bodyPr>
            <a:normAutofit fontScale="55000" lnSpcReduction="20000"/>
          </a:bodyPr>
          <a:lstStyle/>
          <a:p>
            <a:pPr marL="274320" lvl="0" indent="-274320">
              <a:lnSpc>
                <a:spcPct val="170000"/>
              </a:lnSpc>
              <a:spcBef>
                <a:spcPts val="600"/>
              </a:spcBef>
              <a:buClr>
                <a:srgbClr val="009DD9"/>
              </a:buClr>
              <a:buSzPct val="85000"/>
              <a:buFont typeface="Wingdings 2"/>
              <a:buChar char=""/>
              <a:defRPr/>
            </a:pPr>
            <a:r>
              <a:rPr lang="he-IL" sz="5900" u="sng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הסברים שכיחים</a:t>
            </a:r>
            <a:r>
              <a:rPr lang="he-IL" sz="59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59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: "</a:t>
            </a:r>
            <a:r>
              <a:rPr lang="he-IL" sz="5900" i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אנחנו לא מצליחים כי אנחנו לא יודעים איך"... "אין לנו כלים"... </a:t>
            </a:r>
            <a:r>
              <a:rPr lang="he-IL" sz="59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5900" i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אנחנו לא יודעים מה עוד לעשות... אין פתרון...אין לנו כוח להתמודד... "מיצינו"...</a:t>
            </a:r>
            <a:r>
              <a:rPr lang="he-IL" sz="59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"</a:t>
            </a:r>
            <a:r>
              <a:rPr lang="he-IL" sz="5900" i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התלמידים חזקים מאתנו... "מזלזלים בנו".. "התלמידים לא רוצים להצליח"... "עשינו </a:t>
            </a:r>
            <a:r>
              <a:rPr lang="he-IL" sz="5900" i="1" dirty="0" err="1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הכל</a:t>
            </a:r>
            <a:r>
              <a:rPr lang="he-IL" sz="5900" i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".. "אנחנו מיואשים</a:t>
            </a:r>
            <a:r>
              <a:rPr lang="he-IL" sz="5900" i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"..</a:t>
            </a:r>
            <a:endParaRPr lang="he-IL" sz="5900" i="1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28625"/>
            <a:ext cx="7158038" cy="1143000"/>
          </a:xfrm>
          <a:solidFill>
            <a:srgbClr val="99CCFF"/>
          </a:solidFill>
        </p:spPr>
        <p:txBody>
          <a:bodyPr/>
          <a:lstStyle/>
          <a:p>
            <a:pPr algn="r" rtl="0" eaLnBrk="1" hangingPunct="1">
              <a:defRPr/>
            </a:pPr>
            <a:r>
              <a:rPr lang="he-IL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itchFamily="34" charset="-79"/>
                <a:cs typeface="David" pitchFamily="34" charset="-79"/>
              </a:rPr>
              <a:t>דפוס מכשיל- </a:t>
            </a:r>
            <a:r>
              <a:rPr lang="he-IL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itchFamily="34" charset="-79"/>
                <a:cs typeface="David" pitchFamily="34" charset="-79"/>
              </a:rPr>
              <a:t>אין אונים </a:t>
            </a:r>
            <a: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he-IL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itchFamily="34" charset="-79"/>
                <a:cs typeface="David" pitchFamily="34" charset="-79"/>
              </a:rPr>
            </a:br>
            <a:r>
              <a:rPr lang="he-IL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itchFamily="34" charset="-79"/>
                <a:cs typeface="David" pitchFamily="34" charset="-79"/>
              </a:rPr>
              <a:t>הכחשת הכוחות והיכולות של הילד / המורה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he-IL" sz="3200" dirty="0" smtClean="0"/>
              <a:t>דפוס מכשיל- </a:t>
            </a:r>
            <a:r>
              <a:rPr lang="he-IL" sz="3200" b="1" dirty="0" smtClean="0"/>
              <a:t>האשמה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e-IL" sz="3200" dirty="0" smtClean="0"/>
              <a:t> הכחשת הכאב והמצוקה של הילד/המורה.. הכחשת המורכבות.</a:t>
            </a:r>
            <a:endParaRPr lang="en-US" sz="3200" dirty="0" smtClean="0"/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הסברים שכיחים : "אנחנו לא מצליחים כי המורים לא טובים", "... כי משרד החינוך/אגף החינוך לא עוזר.. אין מספיק תוכניות ותקציבים... הפיקוח לא מאפשר".. "ההנהלה לא אוכפת חוקים".. "הילדים לא בסדר"... "ההורים לא בסדר"..."לא מעריכים אותנו.."...</a:t>
            </a:r>
          </a:p>
          <a:p>
            <a:endParaRPr lang="he-IL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סביבה חדשה- דפוס מערכתי חדש</a:t>
            </a:r>
            <a:endParaRPr lang="en-US" sz="4000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85800" y="2514600"/>
            <a:ext cx="7993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20000"/>
              </a:spcBef>
            </a:pPr>
            <a:endParaRPr lang="en-US" sz="440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953000" y="2057400"/>
            <a:ext cx="38862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/>
            <a:r>
              <a:rPr lang="he-IL" sz="2400" b="1" u="sng" dirty="0">
                <a:latin typeface="David" pitchFamily="34" charset="-79"/>
                <a:cs typeface="David" pitchFamily="34" charset="-79"/>
              </a:rPr>
              <a:t>סביבה חדשה עבור המורה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: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התייחסות ההנהלה לצרכים הרגשיים של המורה – </a:t>
            </a:r>
            <a:r>
              <a:rPr lang="he-IL" sz="2200" dirty="0" err="1">
                <a:latin typeface="David" pitchFamily="34" charset="-79"/>
                <a:cs typeface="David" pitchFamily="34" charset="-79"/>
              </a:rPr>
              <a:t>המורה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 כאדם שלם.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בניית מסגרת קבועה לפיתוח המקצועיות וללמידה-הצוות כיחידת הוראה בסיסית.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השקעה בפיתוח היוקרה והגאווה המקצועית של המורה. 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הצבת סטנדרטיים מקצועיים גבוהים על ידי ההנהלה.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	</a:t>
            </a:r>
            <a:endParaRPr lang="he-IL" sz="2200" dirty="0">
              <a:latin typeface="David" pitchFamily="34" charset="-79"/>
              <a:cs typeface="David" pitchFamily="34" charset="-79"/>
            </a:endParaRP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הנהלה מציבה גבולות ברורים וידועים (לא בהכרח מוסכמים) 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41148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/>
            <a:r>
              <a:rPr lang="he-IL" sz="2400" b="1" u="sng" dirty="0">
                <a:latin typeface="David" pitchFamily="34" charset="-79"/>
                <a:cs typeface="David" pitchFamily="34" charset="-79"/>
              </a:rPr>
              <a:t>סביבה חדשה עבור התלמיד</a:t>
            </a:r>
            <a:r>
              <a:rPr lang="he-IL" sz="2400" u="sng" dirty="0">
                <a:latin typeface="David" pitchFamily="34" charset="-79"/>
                <a:cs typeface="David" pitchFamily="34" charset="-79"/>
              </a:rPr>
              <a:t>: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התייחסות המורה לצרכים הרגשיים של התלמיד – </a:t>
            </a:r>
            <a:r>
              <a:rPr lang="he-IL" sz="2200" dirty="0" err="1">
                <a:latin typeface="David" pitchFamily="34" charset="-79"/>
                <a:cs typeface="David" pitchFamily="34" charset="-79"/>
              </a:rPr>
              <a:t>התלמיד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 כאדם שלם. 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בניית מסגרת המותאמת ללמידה על פי צרכים (כולל סביבה פיזית).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השקעה בפיתוח היוקרה/ערך והגאווה של התלמיד 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הצבת סטנדרטיים אקדמיים גבוהים על ידי המורה.	</a:t>
            </a:r>
          </a:p>
          <a:p>
            <a:pPr marL="457200" indent="-457200" algn="r" rtl="1">
              <a:buFontTx/>
              <a:buAutoNum type="arabicPeriod"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הצבת גבולות שיקומיים ברורים. 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4419600" y="3657600"/>
            <a:ext cx="762000" cy="11430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endParaRPr lang="en-US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autoUpdateAnimBg="0"/>
      <p:bldP spid="378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7"/>
          <p:cNvSpPr txBox="1">
            <a:spLocks noChangeArrowheads="1"/>
          </p:cNvSpPr>
          <p:nvPr/>
        </p:nvSpPr>
        <p:spPr bwMode="auto">
          <a:xfrm>
            <a:off x="323850" y="2074863"/>
            <a:ext cx="85693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 smtClean="0"/>
              <a:t> </a:t>
            </a:r>
            <a:r>
              <a:rPr lang="he-IL" sz="2400" b="1" dirty="0" smtClean="0">
                <a:solidFill>
                  <a:srgbClr val="FFFFFF"/>
                </a:solidFill>
              </a:rPr>
              <a:t>  </a:t>
            </a:r>
            <a:r>
              <a:rPr lang="he-IL" sz="2400" b="1" dirty="0" smtClean="0"/>
              <a:t>תוכניות מאתגרות המאפשרות ניידות כלפי מעלה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he-IL" sz="2400" b="1" dirty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90115" name="Text Box 8"/>
          <p:cNvSpPr txBox="1">
            <a:spLocks noChangeArrowheads="1"/>
          </p:cNvSpPr>
          <p:nvPr/>
        </p:nvSpPr>
        <p:spPr bwMode="auto">
          <a:xfrm>
            <a:off x="323850" y="2466975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/>
              <a:t>   אפקט פיגמליון </a:t>
            </a:r>
            <a:endParaRPr lang="en-US" sz="2400" b="1" dirty="0"/>
          </a:p>
        </p:txBody>
      </p:sp>
      <p:sp>
        <p:nvSpPr>
          <p:cNvPr id="90116" name="Text Box 9"/>
          <p:cNvSpPr txBox="1">
            <a:spLocks noChangeArrowheads="1"/>
          </p:cNvSpPr>
          <p:nvPr/>
        </p:nvSpPr>
        <p:spPr bwMode="auto">
          <a:xfrm>
            <a:off x="534988" y="2900363"/>
            <a:ext cx="8351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/>
              <a:t>   מראה חיובית, אמונה בתלמיד וביכולתו, מסר חיובי</a:t>
            </a:r>
            <a:endParaRPr lang="en-US" sz="2400" b="1" dirty="0"/>
          </a:p>
        </p:txBody>
      </p:sp>
      <p:sp>
        <p:nvSpPr>
          <p:cNvPr id="90117" name="Text Box 10"/>
          <p:cNvSpPr txBox="1">
            <a:spLocks noChangeArrowheads="1"/>
          </p:cNvSpPr>
          <p:nvPr/>
        </p:nvSpPr>
        <p:spPr bwMode="auto">
          <a:xfrm>
            <a:off x="1082675" y="3349625"/>
            <a:ext cx="77771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/>
              <a:t>   הגדלת הרווחים בתוך בית הספר על  ידי הצבר הצלחות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90118" name="Text Box 11"/>
          <p:cNvSpPr txBox="1">
            <a:spLocks noChangeArrowheads="1"/>
          </p:cNvSpPr>
          <p:nvPr/>
        </p:nvSpPr>
        <p:spPr bwMode="auto">
          <a:xfrm>
            <a:off x="1282700" y="3821113"/>
            <a:ext cx="75612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he-IL" sz="2400" b="1" dirty="0"/>
              <a:t>   לגיטימציה וכבוד לשונה</a:t>
            </a:r>
          </a:p>
          <a:p>
            <a:endParaRPr lang="en-US" sz="2400" dirty="0"/>
          </a:p>
        </p:txBody>
      </p:sp>
      <p:sp>
        <p:nvSpPr>
          <p:cNvPr id="90119" name="Text Box 13"/>
          <p:cNvSpPr txBox="1">
            <a:spLocks noChangeArrowheads="1"/>
          </p:cNvSpPr>
          <p:nvPr/>
        </p:nvSpPr>
        <p:spPr bwMode="auto">
          <a:xfrm>
            <a:off x="34925" y="4325938"/>
            <a:ext cx="8821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e-IL" sz="2400" b="1" dirty="0"/>
              <a:t>   מתן כלים למורים; צבירת הצלחות בקרב התלמידים; מחויבות </a:t>
            </a:r>
            <a:r>
              <a:rPr lang="he-IL" sz="2400" b="1" dirty="0" smtClean="0"/>
              <a:t>                 לתוצאה</a:t>
            </a:r>
            <a:endParaRPr lang="en-US" sz="2400" b="1" dirty="0"/>
          </a:p>
        </p:txBody>
      </p:sp>
      <p:sp>
        <p:nvSpPr>
          <p:cNvPr id="5129" name="Text Box 14"/>
          <p:cNvSpPr txBox="1">
            <a:spLocks noChangeArrowheads="1"/>
          </p:cNvSpPr>
          <p:nvPr/>
        </p:nvSpPr>
        <p:spPr bwMode="auto">
          <a:xfrm>
            <a:off x="647700" y="5151438"/>
            <a:ext cx="8208963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he-IL" sz="2400" b="1" dirty="0" smtClean="0"/>
              <a:t>צמצום מספר התלמידים וצמצום מספר המקצועות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90121" name="Text Box 15"/>
          <p:cNvSpPr txBox="1">
            <a:spLocks noChangeArrowheads="1"/>
          </p:cNvSpPr>
          <p:nvPr/>
        </p:nvSpPr>
        <p:spPr bwMode="auto">
          <a:xfrm>
            <a:off x="720725" y="5335588"/>
            <a:ext cx="81359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he-IL" sz="24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he-IL" sz="2400" b="1" dirty="0"/>
              <a:t> </a:t>
            </a:r>
            <a:r>
              <a:rPr lang="he-IL" sz="2400" b="1" dirty="0">
                <a:solidFill>
                  <a:srgbClr val="FFFFFF"/>
                </a:solidFill>
              </a:rPr>
              <a:t> </a:t>
            </a:r>
            <a:r>
              <a:rPr lang="he-IL" sz="2400" b="1" dirty="0"/>
              <a:t>הסתכלות הוליסטית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496" y="332656"/>
            <a:ext cx="9001000" cy="92333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5400" b="1" dirty="0" smtClean="0"/>
              <a:t>ת</a:t>
            </a:r>
            <a:r>
              <a:rPr lang="he-IL" sz="5400" b="1" dirty="0" smtClean="0">
                <a:latin typeface="+mn-lt"/>
                <a:cs typeface="+mn-cs"/>
              </a:rPr>
              <a:t>פיסות </a:t>
            </a:r>
            <a:r>
              <a:rPr lang="he-IL" sz="5400" b="1" dirty="0">
                <a:latin typeface="+mn-lt"/>
                <a:cs typeface="+mn-cs"/>
              </a:rPr>
              <a:t>של האגף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820</Words>
  <Application>Microsoft Office PowerPoint</Application>
  <PresentationFormat>On-screen Show (4:3)</PresentationFormat>
  <Paragraphs>154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ערכת נושא Office</vt:lpstr>
      <vt:lpstr>מסיכון לסיכוי ולהעצמה</vt:lpstr>
      <vt:lpstr>הנושאים שנדון בהם</vt:lpstr>
      <vt:lpstr>ילדים ובני נוער בסיכון בישראל:  מיהם?</vt:lpstr>
      <vt:lpstr>ילדים בסיכון: הגדרה על פי ועדת שמיד</vt:lpstr>
      <vt:lpstr> </vt:lpstr>
      <vt:lpstr>דפוס מכשיל- אין אונים  הכחשת הכוחות והיכולות של הילד / המורה</vt:lpstr>
      <vt:lpstr>דפוס מכשיל- האשמה  הכחשת הכאב והמצוקה של הילד/המורה.. הכחשת המורכבות.</vt:lpstr>
      <vt:lpstr>סביבה חדשה- דפוס מערכתי חדש</vt:lpstr>
      <vt:lpstr>PowerPoint Presentation</vt:lpstr>
      <vt:lpstr>   תוכנית אומ"ץ [אמונה בעצמי, מוכן למאמץ, צופה להישגים]: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Mazal</dc:creator>
  <cp:lastModifiedBy>user</cp:lastModifiedBy>
  <cp:revision>25</cp:revision>
  <dcterms:created xsi:type="dcterms:W3CDTF">2016-03-23T11:37:10Z</dcterms:created>
  <dcterms:modified xsi:type="dcterms:W3CDTF">2016-07-27T08:53:14Z</dcterms:modified>
</cp:coreProperties>
</file>