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notesMasterIdLst>
    <p:notesMasterId r:id="rId39"/>
  </p:notesMasterIdLst>
  <p:handoutMasterIdLst>
    <p:handoutMasterId r:id="rId40"/>
  </p:handoutMasterIdLst>
  <p:sldIdLst>
    <p:sldId id="256" r:id="rId2"/>
    <p:sldId id="314" r:id="rId3"/>
    <p:sldId id="315" r:id="rId4"/>
    <p:sldId id="313" r:id="rId5"/>
    <p:sldId id="258" r:id="rId6"/>
    <p:sldId id="261" r:id="rId7"/>
    <p:sldId id="269" r:id="rId8"/>
    <p:sldId id="280" r:id="rId9"/>
    <p:sldId id="262" r:id="rId10"/>
    <p:sldId id="273" r:id="rId11"/>
    <p:sldId id="332" r:id="rId12"/>
    <p:sldId id="327" r:id="rId13"/>
    <p:sldId id="328" r:id="rId14"/>
    <p:sldId id="329" r:id="rId15"/>
    <p:sldId id="317" r:id="rId16"/>
    <p:sldId id="316" r:id="rId17"/>
    <p:sldId id="305" r:id="rId18"/>
    <p:sldId id="330" r:id="rId19"/>
    <p:sldId id="299" r:id="rId20"/>
    <p:sldId id="331" r:id="rId21"/>
    <p:sldId id="277" r:id="rId22"/>
    <p:sldId id="295" r:id="rId23"/>
    <p:sldId id="309" r:id="rId24"/>
    <p:sldId id="278" r:id="rId25"/>
    <p:sldId id="298" r:id="rId26"/>
    <p:sldId id="308" r:id="rId27"/>
    <p:sldId id="303" r:id="rId28"/>
    <p:sldId id="321" r:id="rId29"/>
    <p:sldId id="319" r:id="rId30"/>
    <p:sldId id="324" r:id="rId31"/>
    <p:sldId id="322" r:id="rId32"/>
    <p:sldId id="323" r:id="rId33"/>
    <p:sldId id="284" r:id="rId34"/>
    <p:sldId id="333" r:id="rId35"/>
    <p:sldId id="290" r:id="rId36"/>
    <p:sldId id="326" r:id="rId37"/>
    <p:sldId id="312" r:id="rId38"/>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982" autoAdjust="0"/>
    <p:restoredTop sz="94808" autoAdjust="0"/>
  </p:normalViewPr>
  <p:slideViewPr>
    <p:cSldViewPr snapToGrid="0">
      <p:cViewPr varScale="1">
        <p:scale>
          <a:sx n="102" d="100"/>
          <a:sy n="102" d="100"/>
        </p:scale>
        <p:origin x="138" y="306"/>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2" d="100"/>
          <a:sy n="82" d="100"/>
        </p:scale>
        <p:origin x="1428" y="4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4"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image" Target="../media/image6.wmf"/><Relationship Id="rId7" Type="http://schemas.openxmlformats.org/officeDocument/2006/relationships/image" Target="../media/image14.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13.wmf"/><Relationship Id="rId5" Type="http://schemas.openxmlformats.org/officeDocument/2006/relationships/image" Target="../media/image12.wmf"/><Relationship Id="rId4"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מציין מיקום של תאריך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8AC41C28-020F-4408-A576-0C051C80BFE8}" type="datetimeFigureOut">
              <a:rPr lang="en-US" smtClean="0"/>
              <a:t>4/4/2017</a:t>
            </a:fld>
            <a:endParaRPr lang="en-US"/>
          </a:p>
        </p:txBody>
      </p:sp>
      <p:sp>
        <p:nvSpPr>
          <p:cNvPr id="4" name="מציין מיקום של כותרת תחתונה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מציין מיקום של מספר שקופית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7BC09901-734F-4432-9048-62CFD97D15FD}" type="slidenum">
              <a:rPr lang="en-US" smtClean="0"/>
              <a:t>‹#›</a:t>
            </a:fld>
            <a:endParaRPr lang="en-US"/>
          </a:p>
        </p:txBody>
      </p:sp>
    </p:spTree>
    <p:extLst>
      <p:ext uri="{BB962C8B-B14F-4D97-AF65-F5344CB8AC3E}">
        <p14:creationId xmlns:p14="http://schemas.microsoft.com/office/powerpoint/2010/main" val="10233490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מציין מיקום של תאריך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E6CA9E27-5A26-4B5B-8AFE-D462F9F93E24}" type="datetimeFigureOut">
              <a:rPr lang="en-US" smtClean="0"/>
              <a:t>4/4/2017</a:t>
            </a:fld>
            <a:endParaRPr lang="en-US"/>
          </a:p>
        </p:txBody>
      </p:sp>
      <p:sp>
        <p:nvSpPr>
          <p:cNvPr id="4" name="מציין מיקום של תמונת שקופית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מציין מיקום של הערות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6" name="מציין מיקום של כותרת תחתונה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מציין מיקום של מספר שקופית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10FD41F9-45B9-4BF7-BC15-49952ACE9ABD}" type="slidenum">
              <a:rPr lang="en-US" smtClean="0"/>
              <a:t>‹#›</a:t>
            </a:fld>
            <a:endParaRPr lang="en-US"/>
          </a:p>
        </p:txBody>
      </p:sp>
    </p:spTree>
    <p:extLst>
      <p:ext uri="{BB962C8B-B14F-4D97-AF65-F5344CB8AC3E}">
        <p14:creationId xmlns:p14="http://schemas.microsoft.com/office/powerpoint/2010/main" val="315928857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en-US"/>
          </a:p>
        </p:txBody>
      </p:sp>
      <p:sp>
        <p:nvSpPr>
          <p:cNvPr id="4" name="מציין מיקום של מספר שקופית 3"/>
          <p:cNvSpPr>
            <a:spLocks noGrp="1"/>
          </p:cNvSpPr>
          <p:nvPr>
            <p:ph type="sldNum" sz="quarter" idx="10"/>
          </p:nvPr>
        </p:nvSpPr>
        <p:spPr/>
        <p:txBody>
          <a:bodyPr/>
          <a:lstStyle/>
          <a:p>
            <a:fld id="{10FD41F9-45B9-4BF7-BC15-49952ACE9ABD}" type="slidenum">
              <a:rPr lang="en-US" smtClean="0"/>
              <a:t>1</a:t>
            </a:fld>
            <a:endParaRPr lang="en-US"/>
          </a:p>
        </p:txBody>
      </p:sp>
    </p:spTree>
    <p:extLst>
      <p:ext uri="{BB962C8B-B14F-4D97-AF65-F5344CB8AC3E}">
        <p14:creationId xmlns:p14="http://schemas.microsoft.com/office/powerpoint/2010/main" val="1693289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en-US"/>
          </a:p>
        </p:txBody>
      </p:sp>
      <p:sp>
        <p:nvSpPr>
          <p:cNvPr id="4" name="מציין מיקום של מספר שקופית 3"/>
          <p:cNvSpPr>
            <a:spLocks noGrp="1"/>
          </p:cNvSpPr>
          <p:nvPr>
            <p:ph type="sldNum" sz="quarter" idx="10"/>
          </p:nvPr>
        </p:nvSpPr>
        <p:spPr/>
        <p:txBody>
          <a:bodyPr/>
          <a:lstStyle/>
          <a:p>
            <a:fld id="{10FD41F9-45B9-4BF7-BC15-49952ACE9ABD}" type="slidenum">
              <a:rPr lang="en-US" smtClean="0"/>
              <a:t>2</a:t>
            </a:fld>
            <a:endParaRPr lang="en-US"/>
          </a:p>
        </p:txBody>
      </p:sp>
    </p:spTree>
    <p:extLst>
      <p:ext uri="{BB962C8B-B14F-4D97-AF65-F5344CB8AC3E}">
        <p14:creationId xmlns:p14="http://schemas.microsoft.com/office/powerpoint/2010/main" val="4483206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indent="0" algn="r">
              <a:buNone/>
            </a:pPr>
            <a:endParaRPr lang="en-US" dirty="0"/>
          </a:p>
        </p:txBody>
      </p:sp>
      <p:sp>
        <p:nvSpPr>
          <p:cNvPr id="4" name="מציין מיקום של מספר שקופית 3"/>
          <p:cNvSpPr>
            <a:spLocks noGrp="1"/>
          </p:cNvSpPr>
          <p:nvPr>
            <p:ph type="sldNum" sz="quarter" idx="10"/>
          </p:nvPr>
        </p:nvSpPr>
        <p:spPr/>
        <p:txBody>
          <a:bodyPr/>
          <a:lstStyle/>
          <a:p>
            <a:fld id="{10FD41F9-45B9-4BF7-BC15-49952ACE9ABD}" type="slidenum">
              <a:rPr lang="en-US" smtClean="0"/>
              <a:t>9</a:t>
            </a:fld>
            <a:endParaRPr lang="en-US"/>
          </a:p>
        </p:txBody>
      </p:sp>
    </p:spTree>
    <p:extLst>
      <p:ext uri="{BB962C8B-B14F-4D97-AF65-F5344CB8AC3E}">
        <p14:creationId xmlns:p14="http://schemas.microsoft.com/office/powerpoint/2010/main" val="1270358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10FD41F9-45B9-4BF7-BC15-49952ACE9ABD}" type="slidenum">
              <a:rPr lang="en-US" smtClean="0"/>
              <a:t>14</a:t>
            </a:fld>
            <a:endParaRPr lang="en-US"/>
          </a:p>
        </p:txBody>
      </p:sp>
    </p:spTree>
    <p:extLst>
      <p:ext uri="{BB962C8B-B14F-4D97-AF65-F5344CB8AC3E}">
        <p14:creationId xmlns:p14="http://schemas.microsoft.com/office/powerpoint/2010/main" val="34735971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en-US" dirty="0"/>
          </a:p>
        </p:txBody>
      </p:sp>
      <p:sp>
        <p:nvSpPr>
          <p:cNvPr id="4" name="מציין מיקום של מספר שקופית 3"/>
          <p:cNvSpPr>
            <a:spLocks noGrp="1"/>
          </p:cNvSpPr>
          <p:nvPr>
            <p:ph type="sldNum" sz="quarter" idx="10"/>
          </p:nvPr>
        </p:nvSpPr>
        <p:spPr/>
        <p:txBody>
          <a:bodyPr/>
          <a:lstStyle/>
          <a:p>
            <a:fld id="{10FD41F9-45B9-4BF7-BC15-49952ACE9ABD}" type="slidenum">
              <a:rPr lang="en-US" smtClean="0"/>
              <a:t>33</a:t>
            </a:fld>
            <a:endParaRPr lang="en-US"/>
          </a:p>
        </p:txBody>
      </p:sp>
    </p:spTree>
    <p:extLst>
      <p:ext uri="{BB962C8B-B14F-4D97-AF65-F5344CB8AC3E}">
        <p14:creationId xmlns:p14="http://schemas.microsoft.com/office/powerpoint/2010/main" val="19767424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en-US" dirty="0"/>
          </a:p>
        </p:txBody>
      </p:sp>
      <p:sp>
        <p:nvSpPr>
          <p:cNvPr id="4" name="מציין מיקום של מספר שקופית 3"/>
          <p:cNvSpPr>
            <a:spLocks noGrp="1"/>
          </p:cNvSpPr>
          <p:nvPr>
            <p:ph type="sldNum" sz="quarter" idx="10"/>
          </p:nvPr>
        </p:nvSpPr>
        <p:spPr/>
        <p:txBody>
          <a:bodyPr/>
          <a:lstStyle/>
          <a:p>
            <a:fld id="{10FD41F9-45B9-4BF7-BC15-49952ACE9ABD}" type="slidenum">
              <a:rPr lang="en-US" smtClean="0"/>
              <a:t>35</a:t>
            </a:fld>
            <a:endParaRPr lang="en-US"/>
          </a:p>
        </p:txBody>
      </p:sp>
    </p:spTree>
    <p:extLst>
      <p:ext uri="{BB962C8B-B14F-4D97-AF65-F5344CB8AC3E}">
        <p14:creationId xmlns:p14="http://schemas.microsoft.com/office/powerpoint/2010/main" val="2277645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en-US" dirty="0"/>
          </a:p>
        </p:txBody>
      </p:sp>
      <p:sp>
        <p:nvSpPr>
          <p:cNvPr id="4" name="מציין מיקום של מספר שקופית 3"/>
          <p:cNvSpPr>
            <a:spLocks noGrp="1"/>
          </p:cNvSpPr>
          <p:nvPr>
            <p:ph type="sldNum" sz="quarter" idx="10"/>
          </p:nvPr>
        </p:nvSpPr>
        <p:spPr/>
        <p:txBody>
          <a:bodyPr/>
          <a:lstStyle/>
          <a:p>
            <a:fld id="{10FD41F9-45B9-4BF7-BC15-49952ACE9ABD}" type="slidenum">
              <a:rPr lang="en-US" smtClean="0"/>
              <a:t>36</a:t>
            </a:fld>
            <a:endParaRPr lang="en-US"/>
          </a:p>
        </p:txBody>
      </p:sp>
    </p:spTree>
    <p:extLst>
      <p:ext uri="{BB962C8B-B14F-4D97-AF65-F5344CB8AC3E}">
        <p14:creationId xmlns:p14="http://schemas.microsoft.com/office/powerpoint/2010/main" val="3013400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82A5F040-5953-4901-804F-B0F21D5B4D72}" type="datetime1">
              <a:rPr lang="en-US" smtClean="0"/>
              <a:t>4/4/2017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A8CE5-B924-4B81-8963-18FFD8E67BFA}" type="slidenum">
              <a:rPr lang="en-US" smtClean="0"/>
              <a:t>‹#›</a:t>
            </a:fld>
            <a:endParaRPr lang="en-US"/>
          </a:p>
        </p:txBody>
      </p:sp>
    </p:spTree>
    <p:extLst>
      <p:ext uri="{BB962C8B-B14F-4D97-AF65-F5344CB8AC3E}">
        <p14:creationId xmlns:p14="http://schemas.microsoft.com/office/powerpoint/2010/main" val="1421487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כותרת וכיתוב">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809B99E8-C54B-4F72-8500-F63437512FEC}" type="datetime1">
              <a:rPr lang="en-US" smtClean="0"/>
              <a:t>4/4/2017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A8CE5-B924-4B81-8963-18FFD8E67BFA}" type="slidenum">
              <a:rPr lang="en-US" smtClean="0"/>
              <a:t>‹#›</a:t>
            </a:fld>
            <a:endParaRPr lang="en-US"/>
          </a:p>
        </p:txBody>
      </p:sp>
    </p:spTree>
    <p:extLst>
      <p:ext uri="{BB962C8B-B14F-4D97-AF65-F5344CB8AC3E}">
        <p14:creationId xmlns:p14="http://schemas.microsoft.com/office/powerpoint/2010/main" val="2365532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ציטוט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e-IL" smtClean="0"/>
              <a:t>לחץ כדי לערוך סגנון כותרת של תבנית בסיס</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לחץ כדי לערוך סגנונות טקסט של תבנית בסיס</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07F54CD2-4604-4E37-84C7-2B0A7682B7CA}" type="datetime1">
              <a:rPr lang="en-US" smtClean="0"/>
              <a:t>4/4/2017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A8CE5-B924-4B81-8963-18FFD8E67BF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7332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כרטיס שם">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8E252F09-6F74-4DDF-9DAC-FA830A309188}" type="datetime1">
              <a:rPr lang="en-US" smtClean="0"/>
              <a:t>4/4/2017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A8CE5-B924-4B81-8963-18FFD8E67BFA}" type="slidenum">
              <a:rPr lang="en-US" smtClean="0"/>
              <a:t>‹#›</a:t>
            </a:fld>
            <a:endParaRPr lang="en-US"/>
          </a:p>
        </p:txBody>
      </p:sp>
    </p:spTree>
    <p:extLst>
      <p:ext uri="{BB962C8B-B14F-4D97-AF65-F5344CB8AC3E}">
        <p14:creationId xmlns:p14="http://schemas.microsoft.com/office/powerpoint/2010/main" val="8822977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כרטיס שם עם ציטוט">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e-IL" smtClean="0"/>
              <a:t>לחץ כדי לערוך סגנון כותרת של תבנית בסיס</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לחץ כדי לערוך סגנונות טקסט של תבנית בסיס</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93224DBC-8039-46B0-BEDE-F2DFB58D6E74}" type="datetime1">
              <a:rPr lang="en-US" smtClean="0"/>
              <a:t>4/4/2017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A8CE5-B924-4B81-8963-18FFD8E67BF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911722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או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he-IL" smtClean="0"/>
              <a:t>לחץ כדי לערוך סגנון כותרת של תבנית בסיס</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לחץ כדי לערוך סגנונות טקסט של תבנית בסיס</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765A0A68-CBE8-4C99-9F62-56742BDF1DDD}" type="datetime1">
              <a:rPr lang="en-US" smtClean="0"/>
              <a:t>4/4/2017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A8CE5-B924-4B81-8963-18FFD8E67BFA}" type="slidenum">
              <a:rPr lang="en-US" smtClean="0"/>
              <a:t>‹#›</a:t>
            </a:fld>
            <a:endParaRPr lang="en-US"/>
          </a:p>
        </p:txBody>
      </p:sp>
    </p:spTree>
    <p:extLst>
      <p:ext uri="{BB962C8B-B14F-4D97-AF65-F5344CB8AC3E}">
        <p14:creationId xmlns:p14="http://schemas.microsoft.com/office/powerpoint/2010/main" val="30504909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56AD4989-9A44-4785-B9A8-EE4DA8E4995F}" type="datetime1">
              <a:rPr lang="en-US" smtClean="0"/>
              <a:t>4/4/2017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A8CE5-B924-4B81-8963-18FFD8E67BFA}" type="slidenum">
              <a:rPr lang="en-US" smtClean="0"/>
              <a:t>‹#›</a:t>
            </a:fld>
            <a:endParaRPr lang="en-US"/>
          </a:p>
        </p:txBody>
      </p:sp>
    </p:spTree>
    <p:extLst>
      <p:ext uri="{BB962C8B-B14F-4D97-AF65-F5344CB8AC3E}">
        <p14:creationId xmlns:p14="http://schemas.microsoft.com/office/powerpoint/2010/main" val="37005273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8B1B3DA6-708B-425E-A4DD-870C114EFD53}" type="datetime1">
              <a:rPr lang="en-US" smtClean="0"/>
              <a:t>4/4/2017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A8CE5-B924-4B81-8963-18FFD8E67BFA}" type="slidenum">
              <a:rPr lang="en-US" smtClean="0"/>
              <a:t>‹#›</a:t>
            </a:fld>
            <a:endParaRPr lang="en-US"/>
          </a:p>
        </p:txBody>
      </p:sp>
    </p:spTree>
    <p:extLst>
      <p:ext uri="{BB962C8B-B14F-4D97-AF65-F5344CB8AC3E}">
        <p14:creationId xmlns:p14="http://schemas.microsoft.com/office/powerpoint/2010/main" val="3389549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30FD8143-6014-4224-8BF6-1B25161586CB}" type="datetime1">
              <a:rPr lang="en-US" smtClean="0"/>
              <a:t>4/4/2017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A8CE5-B924-4B81-8963-18FFD8E67BFA}" type="slidenum">
              <a:rPr lang="en-US" smtClean="0"/>
              <a:t>‹#›</a:t>
            </a:fld>
            <a:endParaRPr lang="en-US"/>
          </a:p>
        </p:txBody>
      </p:sp>
    </p:spTree>
    <p:extLst>
      <p:ext uri="{BB962C8B-B14F-4D97-AF65-F5344CB8AC3E}">
        <p14:creationId xmlns:p14="http://schemas.microsoft.com/office/powerpoint/2010/main" val="1659433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150427AB-9FE3-48A1-97AE-5A5D3DBD90CE}" type="datetime1">
              <a:rPr lang="en-US" smtClean="0"/>
              <a:t>4/4/2017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A8CE5-B924-4B81-8963-18FFD8E67BFA}" type="slidenum">
              <a:rPr lang="en-US" smtClean="0"/>
              <a:t>‹#›</a:t>
            </a:fld>
            <a:endParaRPr lang="en-US"/>
          </a:p>
        </p:txBody>
      </p:sp>
    </p:spTree>
    <p:extLst>
      <p:ext uri="{BB962C8B-B14F-4D97-AF65-F5344CB8AC3E}">
        <p14:creationId xmlns:p14="http://schemas.microsoft.com/office/powerpoint/2010/main" val="2586042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Date Placeholder 4"/>
          <p:cNvSpPr>
            <a:spLocks noGrp="1"/>
          </p:cNvSpPr>
          <p:nvPr>
            <p:ph type="dt" sz="half" idx="10"/>
          </p:nvPr>
        </p:nvSpPr>
        <p:spPr/>
        <p:txBody>
          <a:bodyPr/>
          <a:lstStyle/>
          <a:p>
            <a:fld id="{EB4D430C-40C9-47A8-860E-67523FA0986A}" type="datetime1">
              <a:rPr lang="en-US" smtClean="0"/>
              <a:t>4/4/2017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AA8CE5-B924-4B81-8963-18FFD8E67BFA}" type="slidenum">
              <a:rPr lang="en-US" smtClean="0"/>
              <a:t>‹#›</a:t>
            </a:fld>
            <a:endParaRPr lang="en-US"/>
          </a:p>
        </p:txBody>
      </p:sp>
    </p:spTree>
    <p:extLst>
      <p:ext uri="{BB962C8B-B14F-4D97-AF65-F5344CB8AC3E}">
        <p14:creationId xmlns:p14="http://schemas.microsoft.com/office/powerpoint/2010/main" val="3824316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Date Placeholder 6"/>
          <p:cNvSpPr>
            <a:spLocks noGrp="1"/>
          </p:cNvSpPr>
          <p:nvPr>
            <p:ph type="dt" sz="half" idx="10"/>
          </p:nvPr>
        </p:nvSpPr>
        <p:spPr/>
        <p:txBody>
          <a:bodyPr/>
          <a:lstStyle/>
          <a:p>
            <a:fld id="{7F9E0744-B965-4CFC-AB70-29A38A7D2D90}" type="datetime1">
              <a:rPr lang="en-US" smtClean="0"/>
              <a:t>4/4/2017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AA8CE5-B924-4B81-8963-18FFD8E67BFA}" type="slidenum">
              <a:rPr lang="en-US" smtClean="0"/>
              <a:t>‹#›</a:t>
            </a:fld>
            <a:endParaRPr lang="en-US"/>
          </a:p>
        </p:txBody>
      </p:sp>
    </p:spTree>
    <p:extLst>
      <p:ext uri="{BB962C8B-B14F-4D97-AF65-F5344CB8AC3E}">
        <p14:creationId xmlns:p14="http://schemas.microsoft.com/office/powerpoint/2010/main" val="4064474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he-IL" smtClean="0"/>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CF6B47A8-974C-4637-B7E0-3CA5119D6945}" type="datetime1">
              <a:rPr lang="en-US" smtClean="0"/>
              <a:t>4/4/2017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AA8CE5-B924-4B81-8963-18FFD8E67BFA}" type="slidenum">
              <a:rPr lang="en-US" smtClean="0"/>
              <a:t>‹#›</a:t>
            </a:fld>
            <a:endParaRPr lang="en-US"/>
          </a:p>
        </p:txBody>
      </p:sp>
    </p:spTree>
    <p:extLst>
      <p:ext uri="{BB962C8B-B14F-4D97-AF65-F5344CB8AC3E}">
        <p14:creationId xmlns:p14="http://schemas.microsoft.com/office/powerpoint/2010/main" val="1043790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249AA9-AD2F-41C7-8EB1-ADB6F9A5C5E2}" type="datetime1">
              <a:rPr lang="en-US" smtClean="0"/>
              <a:t>4/4/2017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AA8CE5-B924-4B81-8963-18FFD8E67BFA}" type="slidenum">
              <a:rPr lang="en-US" smtClean="0"/>
              <a:t>‹#›</a:t>
            </a:fld>
            <a:endParaRPr lang="en-US"/>
          </a:p>
        </p:txBody>
      </p:sp>
    </p:spTree>
    <p:extLst>
      <p:ext uri="{BB962C8B-B14F-4D97-AF65-F5344CB8AC3E}">
        <p14:creationId xmlns:p14="http://schemas.microsoft.com/office/powerpoint/2010/main" val="2384843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F4AE381B-971F-4F60-ACF8-F26B501CC58E}" type="datetime1">
              <a:rPr lang="en-US" smtClean="0"/>
              <a:t>4/4/2017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AA8CE5-B924-4B81-8963-18FFD8E67BFA}" type="slidenum">
              <a:rPr lang="en-US" smtClean="0"/>
              <a:t>‹#›</a:t>
            </a:fld>
            <a:endParaRPr lang="en-US"/>
          </a:p>
        </p:txBody>
      </p:sp>
    </p:spTree>
    <p:extLst>
      <p:ext uri="{BB962C8B-B14F-4D97-AF65-F5344CB8AC3E}">
        <p14:creationId xmlns:p14="http://schemas.microsoft.com/office/powerpoint/2010/main" val="2016618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he-IL" smtClean="0"/>
              <a:t>לחץ כדי לערוך סגנון כותרת של תבנית בסיס</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667200C1-A209-4ADF-A676-BC6F3B73D2A7}" type="datetime1">
              <a:rPr lang="en-US" smtClean="0"/>
              <a:t>4/4/2017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AA8CE5-B924-4B81-8963-18FFD8E67BFA}" type="slidenum">
              <a:rPr lang="en-US" smtClean="0"/>
              <a:t>‹#›</a:t>
            </a:fld>
            <a:endParaRPr lang="en-US"/>
          </a:p>
        </p:txBody>
      </p:sp>
    </p:spTree>
    <p:extLst>
      <p:ext uri="{BB962C8B-B14F-4D97-AF65-F5344CB8AC3E}">
        <p14:creationId xmlns:p14="http://schemas.microsoft.com/office/powerpoint/2010/main" val="85117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0903C0F-369E-42E5-B5B7-B458E8B0EA9D}" type="datetime1">
              <a:rPr lang="en-US" smtClean="0"/>
              <a:t>4/4/2017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5AA8CE5-B924-4B81-8963-18FFD8E67BFA}" type="slidenum">
              <a:rPr lang="en-US" smtClean="0"/>
              <a:t>‹#›</a:t>
            </a:fld>
            <a:endParaRPr lang="en-US"/>
          </a:p>
        </p:txBody>
      </p:sp>
    </p:spTree>
    <p:extLst>
      <p:ext uri="{BB962C8B-B14F-4D97-AF65-F5344CB8AC3E}">
        <p14:creationId xmlns:p14="http://schemas.microsoft.com/office/powerpoint/2010/main" val="393675907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wmf"/><Relationship Id="rId5" Type="http://schemas.openxmlformats.org/officeDocument/2006/relationships/oleObject" Target="../embeddings/oleObject2.bin"/><Relationship Id="rId4" Type="http://schemas.openxmlformats.org/officeDocument/2006/relationships/image" Target="../media/image4.wmf"/></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8.wmf"/><Relationship Id="rId5" Type="http://schemas.openxmlformats.org/officeDocument/2006/relationships/oleObject" Target="../embeddings/oleObject5.bin"/><Relationship Id="rId10" Type="http://schemas.openxmlformats.org/officeDocument/2006/relationships/image" Target="../media/image10.wmf"/><Relationship Id="rId4" Type="http://schemas.openxmlformats.org/officeDocument/2006/relationships/image" Target="../media/image7.wmf"/><Relationship Id="rId9" Type="http://schemas.openxmlformats.org/officeDocument/2006/relationships/oleObject" Target="../embeddings/oleObject7.bin"/></Relationships>
</file>

<file path=ppt/slides/_rels/slide23.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oleObject" Target="../embeddings/oleObject13.bin"/><Relationship Id="rId18" Type="http://schemas.openxmlformats.org/officeDocument/2006/relationships/image" Target="../media/image15.wmf"/><Relationship Id="rId3" Type="http://schemas.openxmlformats.org/officeDocument/2006/relationships/oleObject" Target="../embeddings/oleObject8.bin"/><Relationship Id="rId7" Type="http://schemas.openxmlformats.org/officeDocument/2006/relationships/oleObject" Target="../embeddings/oleObject10.bin"/><Relationship Id="rId12" Type="http://schemas.openxmlformats.org/officeDocument/2006/relationships/image" Target="../media/image12.wmf"/><Relationship Id="rId17" Type="http://schemas.openxmlformats.org/officeDocument/2006/relationships/oleObject" Target="../embeddings/oleObject15.bin"/><Relationship Id="rId2" Type="http://schemas.openxmlformats.org/officeDocument/2006/relationships/slideLayout" Target="../slideLayouts/slideLayout2.xml"/><Relationship Id="rId16" Type="http://schemas.openxmlformats.org/officeDocument/2006/relationships/image" Target="../media/image14.wmf"/><Relationship Id="rId1" Type="http://schemas.openxmlformats.org/officeDocument/2006/relationships/vmlDrawing" Target="../drawings/vmlDrawing3.vml"/><Relationship Id="rId6" Type="http://schemas.openxmlformats.org/officeDocument/2006/relationships/image" Target="../media/image5.wmf"/><Relationship Id="rId11" Type="http://schemas.openxmlformats.org/officeDocument/2006/relationships/oleObject" Target="../embeddings/oleObject12.bin"/><Relationship Id="rId5" Type="http://schemas.openxmlformats.org/officeDocument/2006/relationships/oleObject" Target="../embeddings/oleObject9.bin"/><Relationship Id="rId15" Type="http://schemas.openxmlformats.org/officeDocument/2006/relationships/oleObject" Target="../embeddings/oleObject14.bin"/><Relationship Id="rId10" Type="http://schemas.openxmlformats.org/officeDocument/2006/relationships/image" Target="../media/image11.wmf"/><Relationship Id="rId4" Type="http://schemas.openxmlformats.org/officeDocument/2006/relationships/image" Target="../media/image4.wmf"/><Relationship Id="rId9" Type="http://schemas.openxmlformats.org/officeDocument/2006/relationships/oleObject" Target="../embeddings/oleObject11.bin"/><Relationship Id="rId14" Type="http://schemas.openxmlformats.org/officeDocument/2006/relationships/image" Target="../media/image13.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6.emf"/><Relationship Id="rId4" Type="http://schemas.openxmlformats.org/officeDocument/2006/relationships/oleObject" Target="../embeddings/oleObject16.bin"/></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354155" y="-109057"/>
            <a:ext cx="9718221" cy="3541032"/>
          </a:xfrm>
        </p:spPr>
        <p:txBody>
          <a:bodyPr>
            <a:normAutofit/>
          </a:bodyPr>
          <a:lstStyle/>
          <a:p>
            <a:pPr algn="ctr" rtl="1"/>
            <a:r>
              <a:rPr lang="he-IL" b="1" dirty="0"/>
              <a:t>האם ניתן להשפיע על </a:t>
            </a:r>
            <a:r>
              <a:rPr lang="he-IL" b="1" dirty="0" smtClean="0"/>
              <a:t/>
            </a:r>
            <a:br>
              <a:rPr lang="he-IL" b="1" dirty="0" smtClean="0"/>
            </a:br>
            <a:r>
              <a:rPr lang="he-IL" b="1" dirty="0" smtClean="0"/>
              <a:t>תפיסות </a:t>
            </a:r>
            <a:r>
              <a:rPr lang="he-IL" b="1" dirty="0"/>
              <a:t>מורים ופרחי הוראה </a:t>
            </a:r>
            <a:r>
              <a:rPr lang="en-US" dirty="0"/>
              <a:t/>
            </a:r>
            <a:br>
              <a:rPr lang="en-US" dirty="0"/>
            </a:br>
            <a:r>
              <a:rPr lang="he-IL" b="1" dirty="0"/>
              <a:t>בפתרון בעיות יחס ופרופורציה?</a:t>
            </a:r>
            <a:endParaRPr lang="en-US" dirty="0"/>
          </a:p>
        </p:txBody>
      </p:sp>
      <p:sp>
        <p:nvSpPr>
          <p:cNvPr id="3" name="כותרת משנה 2"/>
          <p:cNvSpPr>
            <a:spLocks noGrp="1"/>
          </p:cNvSpPr>
          <p:nvPr>
            <p:ph type="subTitle" idx="1"/>
          </p:nvPr>
        </p:nvSpPr>
        <p:spPr>
          <a:xfrm>
            <a:off x="1507067" y="4050833"/>
            <a:ext cx="7766936" cy="2050709"/>
          </a:xfrm>
        </p:spPr>
        <p:txBody>
          <a:bodyPr>
            <a:noAutofit/>
          </a:bodyPr>
          <a:lstStyle/>
          <a:p>
            <a:endParaRPr lang="en-US" sz="3200" dirty="0" smtClean="0"/>
          </a:p>
          <a:p>
            <a:endParaRPr lang="he-IL" sz="2000" dirty="0" smtClean="0">
              <a:solidFill>
                <a:schemeClr val="tx1"/>
              </a:solidFill>
            </a:endParaRPr>
          </a:p>
          <a:p>
            <a:pPr algn="l"/>
            <a:r>
              <a:rPr lang="he-IL" sz="2000" dirty="0" smtClean="0">
                <a:solidFill>
                  <a:schemeClr val="tx1"/>
                </a:solidFill>
              </a:rPr>
              <a:t>בהנחיית  ד"ר אירית פלד</a:t>
            </a:r>
            <a:endParaRPr lang="en-US" sz="2000" dirty="0">
              <a:solidFill>
                <a:schemeClr val="tx1"/>
              </a:solidFill>
            </a:endParaRPr>
          </a:p>
          <a:p>
            <a:endParaRPr lang="he-IL" dirty="0" smtClean="0">
              <a:solidFill>
                <a:schemeClr val="tx1"/>
              </a:solidFill>
            </a:endParaRPr>
          </a:p>
          <a:p>
            <a:endParaRPr lang="en-US" sz="3200" dirty="0"/>
          </a:p>
        </p:txBody>
      </p:sp>
      <p:sp>
        <p:nvSpPr>
          <p:cNvPr id="4" name="מלבן 3"/>
          <p:cNvSpPr/>
          <p:nvPr/>
        </p:nvSpPr>
        <p:spPr>
          <a:xfrm>
            <a:off x="354155" y="5916876"/>
            <a:ext cx="247184" cy="369332"/>
          </a:xfrm>
          <a:prstGeom prst="rect">
            <a:avLst/>
          </a:prstGeom>
        </p:spPr>
        <p:txBody>
          <a:bodyPr wrap="none">
            <a:spAutoFit/>
          </a:bodyPr>
          <a:lstStyle/>
          <a:p>
            <a:r>
              <a:rPr lang="he-IL" dirty="0" smtClean="0">
                <a:solidFill>
                  <a:schemeClr val="accent1"/>
                </a:solidFill>
              </a:rPr>
              <a:t> </a:t>
            </a:r>
            <a:endParaRPr lang="en-US" b="1" dirty="0">
              <a:solidFill>
                <a:schemeClr val="accent1"/>
              </a:solidFill>
            </a:endParaRPr>
          </a:p>
        </p:txBody>
      </p:sp>
      <p:sp>
        <p:nvSpPr>
          <p:cNvPr id="6" name="מלבן 5"/>
          <p:cNvSpPr/>
          <p:nvPr/>
        </p:nvSpPr>
        <p:spPr>
          <a:xfrm>
            <a:off x="3576276" y="6286208"/>
            <a:ext cx="4612160" cy="369332"/>
          </a:xfrm>
          <a:prstGeom prst="rect">
            <a:avLst/>
          </a:prstGeom>
        </p:spPr>
        <p:txBody>
          <a:bodyPr wrap="none">
            <a:spAutoFit/>
          </a:bodyPr>
          <a:lstStyle/>
          <a:p>
            <a:r>
              <a:rPr lang="he-IL" dirty="0"/>
              <a:t>כנס </a:t>
            </a:r>
            <a:r>
              <a:rPr lang="he-IL" dirty="0" smtClean="0"/>
              <a:t>חינוך מתמטי על יסודי, אשקלון, אפריל 2017</a:t>
            </a:r>
            <a:endParaRPr lang="en-US" dirty="0"/>
          </a:p>
        </p:txBody>
      </p:sp>
      <p:sp>
        <p:nvSpPr>
          <p:cNvPr id="7" name="מציין מיקום של מספר שקופית 6"/>
          <p:cNvSpPr>
            <a:spLocks noGrp="1"/>
          </p:cNvSpPr>
          <p:nvPr>
            <p:ph type="sldNum" sz="quarter" idx="12"/>
          </p:nvPr>
        </p:nvSpPr>
        <p:spPr>
          <a:xfrm>
            <a:off x="0" y="6286208"/>
            <a:ext cx="683339" cy="365125"/>
          </a:xfrm>
        </p:spPr>
        <p:txBody>
          <a:bodyPr/>
          <a:lstStyle/>
          <a:p>
            <a:fld id="{05AA8CE5-B924-4B81-8963-18FFD8E67BFA}" type="slidenum">
              <a:rPr lang="en-US" sz="2000" smtClean="0"/>
              <a:t>1</a:t>
            </a:fld>
            <a:endParaRPr lang="en-US" dirty="0"/>
          </a:p>
        </p:txBody>
      </p:sp>
      <p:sp>
        <p:nvSpPr>
          <p:cNvPr id="8" name="כותרת משנה 2"/>
          <p:cNvSpPr txBox="1">
            <a:spLocks/>
          </p:cNvSpPr>
          <p:nvPr/>
        </p:nvSpPr>
        <p:spPr>
          <a:xfrm>
            <a:off x="510252" y="3949592"/>
            <a:ext cx="7766936" cy="1703155"/>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endParaRPr lang="en-US" sz="3200" dirty="0" smtClean="0"/>
          </a:p>
          <a:p>
            <a:pPr algn="l"/>
            <a:r>
              <a:rPr lang="he-IL" sz="3200" b="1" dirty="0" smtClean="0">
                <a:solidFill>
                  <a:schemeClr val="tx1"/>
                </a:solidFill>
              </a:rPr>
              <a:t>רונית בסן–צינצינטוס</a:t>
            </a:r>
          </a:p>
          <a:p>
            <a:pPr algn="l"/>
            <a:endParaRPr lang="he-IL" dirty="0" smtClean="0"/>
          </a:p>
          <a:p>
            <a:pPr algn="l"/>
            <a:endParaRPr lang="en-US" sz="3200" dirty="0"/>
          </a:p>
        </p:txBody>
      </p:sp>
    </p:spTree>
    <p:extLst>
      <p:ext uri="{BB962C8B-B14F-4D97-AF65-F5344CB8AC3E}">
        <p14:creationId xmlns:p14="http://schemas.microsoft.com/office/powerpoint/2010/main" val="1368909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80139" y="104345"/>
            <a:ext cx="10686288" cy="1352489"/>
          </a:xfrm>
        </p:spPr>
        <p:txBody>
          <a:bodyPr>
            <a:noAutofit/>
          </a:bodyPr>
          <a:lstStyle/>
          <a:p>
            <a:pPr algn="ctr"/>
            <a:r>
              <a:rPr lang="he-IL" sz="4400" dirty="0" smtClean="0">
                <a:cs typeface="+mn-cs"/>
              </a:rPr>
              <a:t>רום</a:t>
            </a:r>
            <a:r>
              <a:rPr lang="he-IL" sz="4400" dirty="0">
                <a:cs typeface="+mn-cs"/>
              </a:rPr>
              <a:t>, הציג שלושה פתרונות שונים </a:t>
            </a:r>
            <a:r>
              <a:rPr lang="he-IL" sz="4400" dirty="0" smtClean="0">
                <a:cs typeface="+mn-cs"/>
              </a:rPr>
              <a:t>לבעיה</a:t>
            </a:r>
            <a:br>
              <a:rPr lang="he-IL" sz="4400" dirty="0" smtClean="0">
                <a:cs typeface="+mn-cs"/>
              </a:rPr>
            </a:br>
            <a:r>
              <a:rPr lang="he-IL" sz="4400" dirty="0" smtClean="0">
                <a:cs typeface="+mn-cs"/>
              </a:rPr>
              <a:t> </a:t>
            </a:r>
            <a:r>
              <a:rPr lang="he-IL" sz="3200" dirty="0" smtClean="0">
                <a:cs typeface="+mn-cs"/>
              </a:rPr>
              <a:t>ייצג </a:t>
            </a:r>
            <a:r>
              <a:rPr lang="he-IL" sz="3200" dirty="0">
                <a:cs typeface="+mn-cs"/>
              </a:rPr>
              <a:t>ונימק </a:t>
            </a:r>
            <a:r>
              <a:rPr lang="he-IL" sz="3200" dirty="0" smtClean="0">
                <a:cs typeface="+mn-cs"/>
              </a:rPr>
              <a:t>בעזרת </a:t>
            </a:r>
            <a:r>
              <a:rPr lang="he-IL" sz="3200" dirty="0">
                <a:cs typeface="+mn-cs"/>
              </a:rPr>
              <a:t>מודל מתמטי </a:t>
            </a:r>
            <a:r>
              <a:rPr lang="he-IL" sz="3200" dirty="0" smtClean="0">
                <a:cs typeface="+mn-cs"/>
              </a:rPr>
              <a:t>מתאים </a:t>
            </a:r>
            <a:r>
              <a:rPr lang="he-IL" sz="4400" dirty="0">
                <a:cs typeface="+mn-cs"/>
              </a:rPr>
              <a:t/>
            </a:r>
            <a:br>
              <a:rPr lang="he-IL" sz="4400" dirty="0">
                <a:cs typeface="+mn-cs"/>
              </a:rPr>
            </a:br>
            <a:endParaRPr lang="en-US" sz="4400" dirty="0">
              <a:cs typeface="+mn-cs"/>
            </a:endParaRPr>
          </a:p>
        </p:txBody>
      </p:sp>
      <p:pic>
        <p:nvPicPr>
          <p:cNvPr id="13" name="מציין מיקום תוכן 3"/>
          <p:cNvPicPr>
            <a:picLocks noGrp="1" noChangeAspect="1"/>
          </p:cNvPicPr>
          <p:nvPr>
            <p:ph idx="1"/>
          </p:nvPr>
        </p:nvPicPr>
        <p:blipFill>
          <a:blip r:embed="rId2"/>
          <a:stretch>
            <a:fillRect/>
          </a:stretch>
        </p:blipFill>
        <p:spPr>
          <a:xfrm>
            <a:off x="6822709" y="4081621"/>
            <a:ext cx="5157663" cy="2566638"/>
          </a:xfrm>
          <a:prstGeom prst="rect">
            <a:avLst/>
          </a:prstGeom>
        </p:spPr>
      </p:pic>
      <p:pic>
        <p:nvPicPr>
          <p:cNvPr id="5" name="Picture 2" descr="Ronit"/>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156" t="18257" r="5008" b="61825"/>
          <a:stretch/>
        </p:blipFill>
        <p:spPr bwMode="auto">
          <a:xfrm>
            <a:off x="356506" y="3258661"/>
            <a:ext cx="6328164" cy="1873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 name="קבוצה 10"/>
          <p:cNvGrpSpPr/>
          <p:nvPr/>
        </p:nvGrpSpPr>
        <p:grpSpPr>
          <a:xfrm>
            <a:off x="6010656" y="1807508"/>
            <a:ext cx="6266688" cy="1179576"/>
            <a:chOff x="5992516" y="1957399"/>
            <a:chExt cx="5200720" cy="812634"/>
          </a:xfrm>
        </p:grpSpPr>
        <p:grpSp>
          <p:nvGrpSpPr>
            <p:cNvPr id="10" name="קבוצה 9"/>
            <p:cNvGrpSpPr/>
            <p:nvPr/>
          </p:nvGrpSpPr>
          <p:grpSpPr>
            <a:xfrm>
              <a:off x="5992516" y="1957399"/>
              <a:ext cx="5154316" cy="812634"/>
              <a:chOff x="5989864" y="1959955"/>
              <a:chExt cx="5154316" cy="812634"/>
            </a:xfrm>
          </p:grpSpPr>
          <p:pic>
            <p:nvPicPr>
              <p:cNvPr id="6" name="Picture 2" descr="Ronit"/>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156" t="6283" r="5008" b="88198"/>
              <a:stretch/>
            </p:blipFill>
            <p:spPr bwMode="auto">
              <a:xfrm>
                <a:off x="5989864" y="1959955"/>
                <a:ext cx="5154316" cy="422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Ronit"/>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156" t="17748" r="83482" b="78523"/>
              <a:stretch/>
            </p:blipFill>
            <p:spPr bwMode="auto">
              <a:xfrm>
                <a:off x="5989864" y="2353696"/>
                <a:ext cx="1099491" cy="418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9" name="Picture 2" descr="Ronit"/>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164" t="12717" r="20545" b="82232"/>
            <a:stretch/>
          </p:blipFill>
          <p:spPr bwMode="auto">
            <a:xfrm>
              <a:off x="7013085" y="2382910"/>
              <a:ext cx="4180151" cy="387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מציין מיקום של מספר שקופית 6"/>
          <p:cNvSpPr txBox="1">
            <a:spLocks/>
          </p:cNvSpPr>
          <p:nvPr/>
        </p:nvSpPr>
        <p:spPr>
          <a:xfrm>
            <a:off x="601339" y="6151419"/>
            <a:ext cx="683339"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he-IL" sz="2000" dirty="0" smtClean="0"/>
              <a:t>10</a:t>
            </a:r>
            <a:endParaRPr lang="en-US" dirty="0"/>
          </a:p>
        </p:txBody>
      </p:sp>
    </p:spTree>
    <p:extLst>
      <p:ext uri="{BB962C8B-B14F-4D97-AF65-F5344CB8AC3E}">
        <p14:creationId xmlns:p14="http://schemas.microsoft.com/office/powerpoint/2010/main" val="3872025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תמונה 6"/>
          <p:cNvPicPr>
            <a:picLocks noChangeAspect="1"/>
          </p:cNvPicPr>
          <p:nvPr/>
        </p:nvPicPr>
        <p:blipFill rotWithShape="1">
          <a:blip r:embed="rId2"/>
          <a:srcRect l="10362"/>
          <a:stretch/>
        </p:blipFill>
        <p:spPr>
          <a:xfrm>
            <a:off x="471112" y="2784632"/>
            <a:ext cx="9249835" cy="2854235"/>
          </a:xfrm>
          <a:prstGeom prst="rect">
            <a:avLst/>
          </a:prstGeom>
        </p:spPr>
      </p:pic>
      <p:sp>
        <p:nvSpPr>
          <p:cNvPr id="8" name="מלבן 7"/>
          <p:cNvSpPr/>
          <p:nvPr/>
        </p:nvSpPr>
        <p:spPr>
          <a:xfrm>
            <a:off x="-604007" y="198269"/>
            <a:ext cx="11400074" cy="2462213"/>
          </a:xfrm>
          <a:prstGeom prst="rect">
            <a:avLst/>
          </a:prstGeom>
        </p:spPr>
        <p:txBody>
          <a:bodyPr wrap="square">
            <a:spAutoFit/>
          </a:bodyPr>
          <a:lstStyle/>
          <a:p>
            <a:pPr algn="r" rtl="1"/>
            <a:endParaRPr lang="he-IL" sz="2800" dirty="0"/>
          </a:p>
          <a:p>
            <a:pPr algn="ctr" rtl="1">
              <a:lnSpc>
                <a:spcPct val="150000"/>
              </a:lnSpc>
            </a:pPr>
            <a:r>
              <a:rPr lang="he-IL" sz="2800" dirty="0"/>
              <a:t>רום </a:t>
            </a:r>
            <a:r>
              <a:rPr lang="he-IL" sz="2800" dirty="0" smtClean="0"/>
              <a:t>התלבט.... </a:t>
            </a:r>
          </a:p>
          <a:p>
            <a:pPr algn="ctr" rtl="1">
              <a:lnSpc>
                <a:spcPct val="150000"/>
              </a:lnSpc>
            </a:pPr>
            <a:r>
              <a:rPr lang="he-IL" sz="2800" dirty="0" smtClean="0"/>
              <a:t>בין מה ש"</a:t>
            </a:r>
            <a:r>
              <a:rPr lang="he-IL" sz="2800" b="1" dirty="0" smtClean="0"/>
              <a:t>צודק</a:t>
            </a:r>
            <a:r>
              <a:rPr lang="he-IL" sz="2800" dirty="0"/>
              <a:t>" </a:t>
            </a:r>
            <a:r>
              <a:rPr lang="he-IL" sz="2800" dirty="0" smtClean="0"/>
              <a:t>לדעתו ובין </a:t>
            </a:r>
            <a:r>
              <a:rPr lang="he-IL" sz="2800" dirty="0"/>
              <a:t>מה ש"</a:t>
            </a:r>
            <a:r>
              <a:rPr lang="he-IL" sz="2800" b="1" dirty="0"/>
              <a:t>נכון מתמטית</a:t>
            </a:r>
            <a:r>
              <a:rPr lang="he-IL" sz="2800" dirty="0"/>
              <a:t>" </a:t>
            </a:r>
          </a:p>
          <a:p>
            <a:pPr algn="ctr" rtl="1">
              <a:lnSpc>
                <a:spcPct val="150000"/>
              </a:lnSpc>
            </a:pPr>
            <a:r>
              <a:rPr lang="he-IL" sz="2800" dirty="0" smtClean="0"/>
              <a:t>        </a:t>
            </a:r>
            <a:r>
              <a:rPr lang="he-IL" sz="2000" dirty="0" smtClean="0"/>
              <a:t>(לחלק שווה בשווה)                (יחס, הוא יודע שהמורה מצפה לשמוע) </a:t>
            </a:r>
            <a:endParaRPr lang="he-IL" sz="2000" dirty="0"/>
          </a:p>
        </p:txBody>
      </p:sp>
      <p:sp>
        <p:nvSpPr>
          <p:cNvPr id="2" name="מציין מיקום של מספר שקופית 1"/>
          <p:cNvSpPr>
            <a:spLocks noGrp="1"/>
          </p:cNvSpPr>
          <p:nvPr>
            <p:ph type="sldNum" sz="quarter" idx="12"/>
          </p:nvPr>
        </p:nvSpPr>
        <p:spPr>
          <a:xfrm>
            <a:off x="471112" y="6415830"/>
            <a:ext cx="683339" cy="365125"/>
          </a:xfrm>
        </p:spPr>
        <p:txBody>
          <a:bodyPr/>
          <a:lstStyle/>
          <a:p>
            <a:fld id="{05AA8CE5-B924-4B81-8963-18FFD8E67BFA}" type="slidenum">
              <a:rPr lang="en-US" sz="1200" b="1" smtClean="0">
                <a:solidFill>
                  <a:schemeClr val="tx1"/>
                </a:solidFill>
              </a:rPr>
              <a:t>11</a:t>
            </a:fld>
            <a:endParaRPr lang="en-US" sz="1200" b="1">
              <a:solidFill>
                <a:schemeClr val="tx1"/>
              </a:solidFill>
            </a:endParaRPr>
          </a:p>
        </p:txBody>
      </p:sp>
    </p:spTree>
    <p:extLst>
      <p:ext uri="{BB962C8B-B14F-4D97-AF65-F5344CB8AC3E}">
        <p14:creationId xmlns:p14="http://schemas.microsoft.com/office/powerpoint/2010/main" val="846169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293934" y="1122673"/>
            <a:ext cx="11338960" cy="4465433"/>
          </a:xfrm>
        </p:spPr>
        <p:txBody>
          <a:bodyPr>
            <a:normAutofit/>
          </a:bodyPr>
          <a:lstStyle/>
          <a:p>
            <a:pPr marL="0" indent="0" algn="r" rtl="1">
              <a:lnSpc>
                <a:spcPct val="150000"/>
              </a:lnSpc>
              <a:buNone/>
            </a:pPr>
            <a:r>
              <a:rPr lang="he-IL" sz="3600" dirty="0">
                <a:solidFill>
                  <a:schemeClr val="accent1"/>
                </a:solidFill>
              </a:rPr>
              <a:t> </a:t>
            </a:r>
            <a:r>
              <a:rPr lang="he-IL" sz="3600" dirty="0" smtClean="0">
                <a:solidFill>
                  <a:schemeClr val="accent1"/>
                </a:solidFill>
              </a:rPr>
              <a:t>         מכאן עלו תהיות סביב המעמד המתמטי של התשובות </a:t>
            </a:r>
          </a:p>
          <a:p>
            <a:pPr marL="0" indent="0" algn="r" rtl="1">
              <a:lnSpc>
                <a:spcPct val="150000"/>
              </a:lnSpc>
              <a:spcBef>
                <a:spcPts val="6000"/>
              </a:spcBef>
              <a:spcAft>
                <a:spcPts val="4800"/>
              </a:spcAft>
              <a:buNone/>
            </a:pPr>
            <a:r>
              <a:rPr lang="he-IL" sz="2800" dirty="0" smtClean="0"/>
              <a:t>האם לקבל תשובות שלא נסמכות על יחס, רק כי </a:t>
            </a:r>
            <a:r>
              <a:rPr lang="he-IL" sz="2800" b="1" dirty="0" smtClean="0"/>
              <a:t>במציאות אפשר לפתור כך? </a:t>
            </a:r>
            <a:endParaRPr lang="en-US" sz="2800" dirty="0" smtClean="0"/>
          </a:p>
          <a:p>
            <a:pPr marL="0" indent="0" algn="r" rtl="1">
              <a:lnSpc>
                <a:spcPct val="150000"/>
              </a:lnSpc>
              <a:buNone/>
            </a:pPr>
            <a:r>
              <a:rPr lang="he-IL" sz="2800" dirty="0" smtClean="0"/>
              <a:t>האם מבחינה מתמטית רק יחס היא תשובה נכונה, </a:t>
            </a:r>
          </a:p>
          <a:p>
            <a:pPr marL="0" indent="0" algn="r" rtl="1">
              <a:lnSpc>
                <a:spcPct val="150000"/>
              </a:lnSpc>
              <a:buNone/>
            </a:pPr>
            <a:r>
              <a:rPr lang="he-IL" sz="2800" dirty="0"/>
              <a:t> </a:t>
            </a:r>
            <a:r>
              <a:rPr lang="he-IL" sz="2800" dirty="0" smtClean="0"/>
              <a:t>                                  והשאר הם </a:t>
            </a:r>
            <a:r>
              <a:rPr lang="he-IL" sz="2800" b="1" dirty="0" smtClean="0"/>
              <a:t>פתרונות אפשריים, אך פחות ראויים</a:t>
            </a:r>
            <a:r>
              <a:rPr lang="he-IL" sz="2800" b="1" dirty="0"/>
              <a:t>?</a:t>
            </a:r>
            <a:endParaRPr lang="en-US" sz="2800" b="1" dirty="0"/>
          </a:p>
        </p:txBody>
      </p:sp>
      <p:sp>
        <p:nvSpPr>
          <p:cNvPr id="2" name="מציין מיקום של מספר שקופית 1"/>
          <p:cNvSpPr>
            <a:spLocks noGrp="1"/>
          </p:cNvSpPr>
          <p:nvPr>
            <p:ph type="sldNum" sz="quarter" idx="12"/>
          </p:nvPr>
        </p:nvSpPr>
        <p:spPr>
          <a:xfrm>
            <a:off x="395897" y="6429826"/>
            <a:ext cx="683339" cy="365125"/>
          </a:xfrm>
        </p:spPr>
        <p:txBody>
          <a:bodyPr vert="horz" lIns="91440" tIns="45720" rIns="91440" bIns="45720" rtlCol="0" anchor="ctr"/>
          <a:lstStyle/>
          <a:p>
            <a:fld id="{05AA8CE5-B924-4B81-8963-18FFD8E67BFA}" type="slidenum">
              <a:rPr lang="en-US" sz="1200" b="1">
                <a:solidFill>
                  <a:schemeClr val="tx1"/>
                </a:solidFill>
              </a:rPr>
              <a:pPr/>
              <a:t>12</a:t>
            </a:fld>
            <a:endParaRPr lang="en-US" sz="1200" b="1">
              <a:solidFill>
                <a:schemeClr val="tx1"/>
              </a:solidFill>
            </a:endParaRPr>
          </a:p>
        </p:txBody>
      </p:sp>
    </p:spTree>
    <p:extLst>
      <p:ext uri="{BB962C8B-B14F-4D97-AF65-F5344CB8AC3E}">
        <p14:creationId xmlns:p14="http://schemas.microsoft.com/office/powerpoint/2010/main" val="745748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74814" y="296087"/>
            <a:ext cx="11140687" cy="6711696"/>
          </a:xfrm>
        </p:spPr>
        <p:txBody>
          <a:bodyPr>
            <a:normAutofit fontScale="32500" lnSpcReduction="20000"/>
          </a:bodyPr>
          <a:lstStyle/>
          <a:p>
            <a:pPr marL="0" indent="0" algn="r" rtl="1">
              <a:lnSpc>
                <a:spcPct val="150000"/>
              </a:lnSpc>
              <a:buNone/>
            </a:pPr>
            <a:endParaRPr lang="he-IL" dirty="0" smtClean="0"/>
          </a:p>
          <a:p>
            <a:pPr marL="0" indent="0" algn="r" rtl="1">
              <a:lnSpc>
                <a:spcPct val="150000"/>
              </a:lnSpc>
              <a:buNone/>
            </a:pPr>
            <a:r>
              <a:rPr lang="he-IL" sz="11200" dirty="0" smtClean="0"/>
              <a:t>המורים לא התלבטו, הם "</a:t>
            </a:r>
            <a:r>
              <a:rPr lang="he-IL" sz="11200" b="1" dirty="0" smtClean="0"/>
              <a:t>יודעים</a:t>
            </a:r>
            <a:r>
              <a:rPr lang="he-IL" sz="11200" dirty="0" smtClean="0"/>
              <a:t>" שהתשובה הנכונה - יחס </a:t>
            </a:r>
            <a:endParaRPr lang="en-US" sz="11200" dirty="0" smtClean="0"/>
          </a:p>
          <a:p>
            <a:pPr marL="0" indent="0" algn="r">
              <a:lnSpc>
                <a:spcPct val="150000"/>
              </a:lnSpc>
              <a:buNone/>
            </a:pPr>
            <a:r>
              <a:rPr lang="he-IL" sz="11200" dirty="0" smtClean="0">
                <a:solidFill>
                  <a:schemeClr val="accent1"/>
                </a:solidFill>
              </a:rPr>
              <a:t>                  תגובותיהם על הפתרונות של רום:</a:t>
            </a:r>
          </a:p>
          <a:p>
            <a:pPr marL="0" indent="0" algn="r" rtl="1">
              <a:lnSpc>
                <a:spcPct val="120000"/>
              </a:lnSpc>
              <a:buNone/>
            </a:pPr>
            <a:endParaRPr lang="he-IL" sz="9600" dirty="0" smtClean="0">
              <a:latin typeface="Guttman Yad-Brush" panose="02010401010101010101" pitchFamily="2" charset="-79"/>
              <a:cs typeface="Guttman Yad-Brush" panose="02010401010101010101" pitchFamily="2" charset="-79"/>
            </a:endParaRPr>
          </a:p>
          <a:p>
            <a:pPr marL="1257300" lvl="3" indent="0" algn="r" rtl="1">
              <a:lnSpc>
                <a:spcPct val="170000"/>
              </a:lnSpc>
              <a:buNone/>
            </a:pPr>
            <a:r>
              <a:rPr lang="he-IL" sz="7400" dirty="0" smtClean="0">
                <a:latin typeface="Guttman Yad-Brush" panose="02010401010101010101" pitchFamily="2" charset="-79"/>
                <a:cs typeface="Guttman Yad-Brush" panose="02010401010101010101" pitchFamily="2" charset="-79"/>
              </a:rPr>
              <a:t>זה </a:t>
            </a:r>
            <a:r>
              <a:rPr lang="he-IL" sz="7400" dirty="0">
                <a:latin typeface="Guttman Yad-Brush" panose="02010401010101010101" pitchFamily="2" charset="-79"/>
                <a:cs typeface="Guttman Yad-Brush" panose="02010401010101010101" pitchFamily="2" charset="-79"/>
              </a:rPr>
              <a:t>נכון בחיים, אבל לא במתמטיקה</a:t>
            </a:r>
          </a:p>
          <a:p>
            <a:pPr marL="1257300" lvl="3" indent="0" algn="r" rtl="1">
              <a:lnSpc>
                <a:spcPct val="170000"/>
              </a:lnSpc>
              <a:buNone/>
            </a:pPr>
            <a:r>
              <a:rPr lang="he-IL" sz="7400" dirty="0">
                <a:latin typeface="Guttman Yad-Brush" panose="02010401010101010101" pitchFamily="2" charset="-79"/>
                <a:cs typeface="Guttman Yad-Brush" panose="02010401010101010101" pitchFamily="2" charset="-79"/>
              </a:rPr>
              <a:t>יש לו חשיבה </a:t>
            </a:r>
            <a:r>
              <a:rPr lang="he-IL" sz="7400" dirty="0" err="1">
                <a:latin typeface="Guttman Yad-Brush" panose="02010401010101010101" pitchFamily="2" charset="-79"/>
                <a:cs typeface="Guttman Yad-Brush" panose="02010401010101010101" pitchFamily="2" charset="-79"/>
              </a:rPr>
              <a:t>אדיטיבית</a:t>
            </a:r>
            <a:endParaRPr lang="he-IL" sz="7400" dirty="0">
              <a:latin typeface="Guttman Yad-Brush" panose="02010401010101010101" pitchFamily="2" charset="-79"/>
              <a:cs typeface="Guttman Yad-Brush" panose="02010401010101010101" pitchFamily="2" charset="-79"/>
            </a:endParaRPr>
          </a:p>
          <a:p>
            <a:pPr marL="1257300" lvl="3" indent="0" algn="r" rtl="1">
              <a:lnSpc>
                <a:spcPct val="170000"/>
              </a:lnSpc>
              <a:buNone/>
            </a:pPr>
            <a:r>
              <a:rPr lang="he-IL" sz="7400" dirty="0" smtClean="0">
                <a:latin typeface="Guttman Yad-Brush" panose="02010401010101010101" pitchFamily="2" charset="-79"/>
                <a:cs typeface="Guttman Yad-Brush" panose="02010401010101010101" pitchFamily="2" charset="-79"/>
              </a:rPr>
              <a:t>ככה </a:t>
            </a:r>
            <a:r>
              <a:rPr lang="he-IL" sz="7400" dirty="0">
                <a:latin typeface="Guttman Yad-Brush" panose="02010401010101010101" pitchFamily="2" charset="-79"/>
                <a:cs typeface="Guttman Yad-Brush" panose="02010401010101010101" pitchFamily="2" charset="-79"/>
              </a:rPr>
              <a:t>יפתרו תלמידים שלא למדו יחס</a:t>
            </a:r>
          </a:p>
          <a:p>
            <a:pPr marL="1257300" lvl="3" indent="0" algn="r" rtl="1">
              <a:lnSpc>
                <a:spcPct val="170000"/>
              </a:lnSpc>
              <a:buNone/>
            </a:pPr>
            <a:r>
              <a:rPr lang="he-IL" sz="7400" dirty="0" smtClean="0">
                <a:latin typeface="Guttman Yad-Brush" panose="02010401010101010101" pitchFamily="2" charset="-79"/>
                <a:cs typeface="Guttman Yad-Brush" panose="02010401010101010101" pitchFamily="2" charset="-79"/>
              </a:rPr>
              <a:t>לא יתכן לתת </a:t>
            </a:r>
            <a:r>
              <a:rPr lang="he-IL" sz="7400" dirty="0">
                <a:latin typeface="Guttman Yad-Brush" panose="02010401010101010101" pitchFamily="2" charset="-79"/>
                <a:cs typeface="Guttman Yad-Brush" panose="02010401010101010101" pitchFamily="2" charset="-79"/>
              </a:rPr>
              <a:t>ציון עובר על תשובה כזו, זה מעיד על אי הבנה</a:t>
            </a:r>
            <a:endParaRPr lang="en-US" sz="7400" dirty="0">
              <a:cs typeface="Guttman Yad-Brush" panose="02010401010101010101" pitchFamily="2" charset="-79"/>
            </a:endParaRPr>
          </a:p>
          <a:p>
            <a:pPr marL="1257300" lvl="3" indent="0" algn="r" rtl="1">
              <a:lnSpc>
                <a:spcPct val="170000"/>
              </a:lnSpc>
              <a:buNone/>
            </a:pPr>
            <a:r>
              <a:rPr lang="he-IL" sz="7400" dirty="0" smtClean="0">
                <a:latin typeface="Guttman Yad-Brush" panose="02010401010101010101" pitchFamily="2" charset="-79"/>
                <a:cs typeface="Guttman Yad-Brush" panose="02010401010101010101" pitchFamily="2" charset="-79"/>
              </a:rPr>
              <a:t>אין </a:t>
            </a:r>
            <a:r>
              <a:rPr lang="he-IL" sz="7400" dirty="0">
                <a:latin typeface="Guttman Yad-Brush" panose="02010401010101010101" pitchFamily="2" charset="-79"/>
                <a:cs typeface="Guttman Yad-Brush" panose="02010401010101010101" pitchFamily="2" charset="-79"/>
              </a:rPr>
              <a:t>סיכוי שככה אלמד</a:t>
            </a:r>
            <a:r>
              <a:rPr lang="he-IL" sz="7400" dirty="0" smtClean="0">
                <a:latin typeface="Guttman Yad-Brush" panose="02010401010101010101" pitchFamily="2" charset="-79"/>
                <a:cs typeface="Guttman Yad-Brush" panose="02010401010101010101" pitchFamily="2" charset="-79"/>
              </a:rPr>
              <a:t>...</a:t>
            </a:r>
          </a:p>
        </p:txBody>
      </p:sp>
      <p:sp>
        <p:nvSpPr>
          <p:cNvPr id="2" name="מציין מיקום של מספר שקופית 1"/>
          <p:cNvSpPr>
            <a:spLocks noGrp="1"/>
          </p:cNvSpPr>
          <p:nvPr>
            <p:ph type="sldNum" sz="quarter" idx="12"/>
          </p:nvPr>
        </p:nvSpPr>
        <p:spPr>
          <a:xfrm>
            <a:off x="500401" y="6407122"/>
            <a:ext cx="683339" cy="365125"/>
          </a:xfrm>
        </p:spPr>
        <p:txBody>
          <a:bodyPr vert="horz" lIns="91440" tIns="45720" rIns="91440" bIns="45720" rtlCol="0" anchor="ctr"/>
          <a:lstStyle/>
          <a:p>
            <a:fld id="{05AA8CE5-B924-4B81-8963-18FFD8E67BFA}" type="slidenum">
              <a:rPr lang="en-US" sz="1200" b="1">
                <a:solidFill>
                  <a:schemeClr val="tx1"/>
                </a:solidFill>
              </a:rPr>
              <a:pPr/>
              <a:t>13</a:t>
            </a:fld>
            <a:endParaRPr lang="en-US" sz="1200" b="1">
              <a:solidFill>
                <a:schemeClr val="tx1"/>
              </a:solidFill>
            </a:endParaRPr>
          </a:p>
        </p:txBody>
      </p:sp>
    </p:spTree>
    <p:extLst>
      <p:ext uri="{BB962C8B-B14F-4D97-AF65-F5344CB8AC3E}">
        <p14:creationId xmlns:p14="http://schemas.microsoft.com/office/powerpoint/2010/main" val="3305967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715512" y="288022"/>
            <a:ext cx="8698454" cy="2947827"/>
          </a:xfrm>
        </p:spPr>
        <p:txBody>
          <a:bodyPr>
            <a:noAutofit/>
          </a:bodyPr>
          <a:lstStyle/>
          <a:p>
            <a:pPr marL="0" indent="0" algn="r" rtl="1">
              <a:lnSpc>
                <a:spcPct val="150000"/>
              </a:lnSpc>
              <a:buNone/>
            </a:pPr>
            <a:r>
              <a:rPr lang="he-IL" sz="2800" dirty="0" smtClean="0"/>
              <a:t>אני</a:t>
            </a:r>
            <a:r>
              <a:rPr lang="he-IL" sz="2800" dirty="0"/>
              <a:t>, </a:t>
            </a:r>
            <a:r>
              <a:rPr lang="he-IL" sz="2800" dirty="0" smtClean="0"/>
              <a:t>כמו מורים אחרים, לא השתכנעתי בנקל, ולא קבלתי את כל </a:t>
            </a:r>
            <a:r>
              <a:rPr lang="he-IL" sz="2800" dirty="0"/>
              <a:t>תשובותיו של רום </a:t>
            </a:r>
            <a:r>
              <a:rPr lang="he-IL" sz="2800" dirty="0" smtClean="0"/>
              <a:t>כנכונות</a:t>
            </a:r>
            <a:r>
              <a:rPr lang="he-IL" sz="2800" dirty="0"/>
              <a:t>. </a:t>
            </a:r>
            <a:endParaRPr lang="he-IL" sz="2800" dirty="0" smtClean="0"/>
          </a:p>
          <a:p>
            <a:pPr marL="0" indent="0" algn="r" rtl="1">
              <a:lnSpc>
                <a:spcPct val="150000"/>
              </a:lnSpc>
              <a:buNone/>
            </a:pPr>
            <a:r>
              <a:rPr lang="he-IL" sz="2800" dirty="0" smtClean="0"/>
              <a:t>יתכן, כי בספרי </a:t>
            </a:r>
            <a:r>
              <a:rPr lang="he-IL" sz="2800" dirty="0"/>
              <a:t>הלימוד </a:t>
            </a:r>
            <a:r>
              <a:rPr lang="he-IL" sz="2800" dirty="0" smtClean="0"/>
              <a:t>השאלות תחת הכותרת</a:t>
            </a:r>
          </a:p>
          <a:p>
            <a:pPr marL="0" indent="0" algn="r" rtl="1">
              <a:lnSpc>
                <a:spcPct val="150000"/>
              </a:lnSpc>
              <a:buNone/>
            </a:pPr>
            <a:r>
              <a:rPr lang="he-IL" sz="2800" dirty="0"/>
              <a:t> </a:t>
            </a:r>
            <a:r>
              <a:rPr lang="he-IL" sz="2800" dirty="0" smtClean="0"/>
              <a:t>                                              </a:t>
            </a:r>
            <a:r>
              <a:rPr lang="he-IL" sz="2800" dirty="0"/>
              <a:t>"בעיות יחס ופרופורציה</a:t>
            </a:r>
            <a:r>
              <a:rPr lang="he-IL" sz="2800" dirty="0" smtClean="0"/>
              <a:t>".</a:t>
            </a:r>
            <a:endParaRPr lang="he-IL" sz="2800" dirty="0"/>
          </a:p>
          <a:p>
            <a:endParaRPr lang="en-US" sz="2800" dirty="0"/>
          </a:p>
        </p:txBody>
      </p:sp>
      <p:sp>
        <p:nvSpPr>
          <p:cNvPr id="4" name="מציין מיקום תוכן 2"/>
          <p:cNvSpPr txBox="1">
            <a:spLocks/>
          </p:cNvSpPr>
          <p:nvPr/>
        </p:nvSpPr>
        <p:spPr>
          <a:xfrm>
            <a:off x="-58723" y="2609705"/>
            <a:ext cx="11295511" cy="1413164"/>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r">
              <a:lnSpc>
                <a:spcPct val="150000"/>
              </a:lnSpc>
              <a:buFont typeface="Wingdings 3" charset="2"/>
              <a:buNone/>
            </a:pPr>
            <a:endParaRPr lang="he-IL" sz="2800" dirty="0" smtClean="0"/>
          </a:p>
          <a:p>
            <a:endParaRPr lang="en-US" sz="2800" dirty="0"/>
          </a:p>
        </p:txBody>
      </p:sp>
      <p:sp>
        <p:nvSpPr>
          <p:cNvPr id="5" name="כותרת 1"/>
          <p:cNvSpPr>
            <a:spLocks noGrp="1"/>
          </p:cNvSpPr>
          <p:nvPr>
            <p:ph type="title"/>
          </p:nvPr>
        </p:nvSpPr>
        <p:spPr>
          <a:xfrm>
            <a:off x="-58723" y="3425969"/>
            <a:ext cx="10515600" cy="787019"/>
          </a:xfrm>
        </p:spPr>
        <p:txBody>
          <a:bodyPr>
            <a:normAutofit/>
          </a:bodyPr>
          <a:lstStyle/>
          <a:p>
            <a:pPr algn="ctr"/>
            <a:r>
              <a:rPr lang="he-IL" sz="4400" b="1" dirty="0">
                <a:cs typeface="+mn-cs"/>
              </a:rPr>
              <a:t>הטיעון המרכזי ששכנע </a:t>
            </a:r>
            <a:r>
              <a:rPr lang="he-IL" sz="4400" b="1" dirty="0" smtClean="0">
                <a:cs typeface="+mn-cs"/>
              </a:rPr>
              <a:t>אותי</a:t>
            </a:r>
            <a:endParaRPr lang="en-US" sz="4400" b="1" dirty="0">
              <a:cs typeface="+mn-cs"/>
            </a:endParaRPr>
          </a:p>
        </p:txBody>
      </p:sp>
      <p:sp>
        <p:nvSpPr>
          <p:cNvPr id="6" name="מציין מיקום תוכן 2"/>
          <p:cNvSpPr txBox="1">
            <a:spLocks/>
          </p:cNvSpPr>
          <p:nvPr/>
        </p:nvSpPr>
        <p:spPr>
          <a:xfrm>
            <a:off x="-625608" y="4052113"/>
            <a:ext cx="10151534" cy="2522063"/>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endParaRPr lang="he-IL" sz="2800" b="1" dirty="0" smtClean="0"/>
          </a:p>
          <a:p>
            <a:pPr marL="0" indent="0" algn="ctr">
              <a:buFont typeface="Wingdings 3" charset="2"/>
              <a:buNone/>
            </a:pPr>
            <a:r>
              <a:rPr lang="he-IL" sz="2800" b="1" dirty="0" smtClean="0"/>
              <a:t>לא ייתכן </a:t>
            </a:r>
            <a:r>
              <a:rPr lang="he-IL" sz="2800" dirty="0" smtClean="0"/>
              <a:t>שלבעיה בעלת אופי מתמטי </a:t>
            </a:r>
          </a:p>
          <a:p>
            <a:pPr marL="0" indent="0" algn="ctr">
              <a:lnSpc>
                <a:spcPct val="150000"/>
              </a:lnSpc>
              <a:spcBef>
                <a:spcPts val="600"/>
              </a:spcBef>
              <a:buFont typeface="Wingdings 3" charset="2"/>
              <a:buNone/>
            </a:pPr>
            <a:r>
              <a:rPr lang="he-IL" sz="2800" dirty="0" smtClean="0"/>
              <a:t>יהיה פתרון שהוא נכון בכיתה, ופתרון אחר, שנכון מחוצה לה.  </a:t>
            </a:r>
          </a:p>
        </p:txBody>
      </p:sp>
      <p:sp>
        <p:nvSpPr>
          <p:cNvPr id="7" name="מלבן 6"/>
          <p:cNvSpPr/>
          <p:nvPr/>
        </p:nvSpPr>
        <p:spPr>
          <a:xfrm>
            <a:off x="1239542" y="6012950"/>
            <a:ext cx="1737976" cy="461665"/>
          </a:xfrm>
          <a:prstGeom prst="rect">
            <a:avLst/>
          </a:prstGeom>
        </p:spPr>
        <p:txBody>
          <a:bodyPr wrap="none">
            <a:spAutoFit/>
          </a:bodyPr>
          <a:lstStyle/>
          <a:p>
            <a:r>
              <a:rPr lang="he-IL" sz="2400" b="1" dirty="0" smtClean="0"/>
              <a:t>וחיזוק </a:t>
            </a:r>
            <a:r>
              <a:rPr lang="he-IL" sz="2400" b="1" dirty="0"/>
              <a:t>לכך</a:t>
            </a:r>
            <a:r>
              <a:rPr lang="he-IL" sz="2400" dirty="0"/>
              <a:t>: </a:t>
            </a:r>
          </a:p>
        </p:txBody>
      </p:sp>
      <p:sp>
        <p:nvSpPr>
          <p:cNvPr id="2" name="מציין מיקום של מספר שקופית 1"/>
          <p:cNvSpPr>
            <a:spLocks noGrp="1"/>
          </p:cNvSpPr>
          <p:nvPr>
            <p:ph type="sldNum" sz="quarter" idx="12"/>
          </p:nvPr>
        </p:nvSpPr>
        <p:spPr>
          <a:xfrm>
            <a:off x="556203" y="6431604"/>
            <a:ext cx="683339" cy="365125"/>
          </a:xfrm>
        </p:spPr>
        <p:txBody>
          <a:bodyPr vert="horz" lIns="91440" tIns="45720" rIns="91440" bIns="45720" rtlCol="0" anchor="ctr"/>
          <a:lstStyle/>
          <a:p>
            <a:fld id="{05AA8CE5-B924-4B81-8963-18FFD8E67BFA}" type="slidenum">
              <a:rPr lang="en-US" sz="1200" b="1">
                <a:solidFill>
                  <a:schemeClr val="tx1"/>
                </a:solidFill>
              </a:rPr>
              <a:pPr/>
              <a:t>14</a:t>
            </a:fld>
            <a:endParaRPr lang="en-US" sz="1200" b="1">
              <a:solidFill>
                <a:schemeClr val="tx1"/>
              </a:solidFill>
            </a:endParaRPr>
          </a:p>
        </p:txBody>
      </p:sp>
    </p:spTree>
    <p:extLst>
      <p:ext uri="{BB962C8B-B14F-4D97-AF65-F5344CB8AC3E}">
        <p14:creationId xmlns:p14="http://schemas.microsoft.com/office/powerpoint/2010/main" val="1548872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91499" y="1091178"/>
            <a:ext cx="9078336" cy="4235831"/>
          </a:xfrm>
        </p:spPr>
        <p:txBody>
          <a:bodyPr/>
          <a:lstStyle/>
          <a:p>
            <a:pPr marL="0" indent="0" algn="r">
              <a:lnSpc>
                <a:spcPct val="150000"/>
              </a:lnSpc>
              <a:spcAft>
                <a:spcPts val="4200"/>
              </a:spcAft>
              <a:buNone/>
            </a:pPr>
            <a:r>
              <a:rPr lang="he-IL" sz="2800" dirty="0" smtClean="0"/>
              <a:t>בראיון </a:t>
            </a:r>
            <a:r>
              <a:rPr lang="he-IL" sz="2800" dirty="0"/>
              <a:t>עם עורך דין הוא הציג פתרון לבעיה באמצעות יחס, </a:t>
            </a:r>
            <a:r>
              <a:rPr lang="he-IL" sz="2800" dirty="0" smtClean="0"/>
              <a:t>אך </a:t>
            </a:r>
            <a:r>
              <a:rPr lang="he-IL" sz="2800" dirty="0"/>
              <a:t>אשתו "חשפה" את מה שבאמת קורה במציאות:</a:t>
            </a:r>
          </a:p>
          <a:p>
            <a:pPr marL="0" indent="0" algn="r">
              <a:lnSpc>
                <a:spcPct val="150000"/>
              </a:lnSpc>
              <a:buNone/>
            </a:pPr>
            <a:r>
              <a:rPr lang="he-IL" sz="2800" dirty="0">
                <a:latin typeface="Guttman Yad-Brush" panose="02010401010101010101" pitchFamily="2" charset="-79"/>
                <a:cs typeface="Guttman Yad-Brush" panose="02010401010101010101" pitchFamily="2" charset="-79"/>
              </a:rPr>
              <a:t>כאשר אתה קונה טופס הגרלה במשותף עם ניסים, אתם תמיד מחלקים ביניכם את הכסף שווה בשווה ולא חשוב כמה כל אחד מכם שילם עבור הטופס...</a:t>
            </a:r>
            <a:r>
              <a:rPr lang="he-IL" sz="2800" dirty="0"/>
              <a:t> </a:t>
            </a:r>
          </a:p>
          <a:p>
            <a:endParaRPr lang="en-US" dirty="0"/>
          </a:p>
        </p:txBody>
      </p:sp>
      <p:sp>
        <p:nvSpPr>
          <p:cNvPr id="4" name="מציין מיקום של מספר שקופית 6"/>
          <p:cNvSpPr txBox="1">
            <a:spLocks/>
          </p:cNvSpPr>
          <p:nvPr/>
        </p:nvSpPr>
        <p:spPr>
          <a:xfrm>
            <a:off x="601339" y="6151419"/>
            <a:ext cx="683339"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5AA8CE5-B924-4B81-8963-18FFD8E67BFA}" type="slidenum">
              <a:rPr lang="en-US" sz="2000" smtClean="0"/>
              <a:pPr/>
              <a:t>15</a:t>
            </a:fld>
            <a:endParaRPr lang="en-US" dirty="0"/>
          </a:p>
        </p:txBody>
      </p:sp>
    </p:spTree>
    <p:extLst>
      <p:ext uri="{BB962C8B-B14F-4D97-AF65-F5344CB8AC3E}">
        <p14:creationId xmlns:p14="http://schemas.microsoft.com/office/powerpoint/2010/main" val="3418942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699732" y="797865"/>
            <a:ext cx="8264914" cy="3508653"/>
          </a:xfrm>
          <a:prstGeom prst="rect">
            <a:avLst/>
          </a:prstGeom>
        </p:spPr>
        <p:txBody>
          <a:bodyPr wrap="square">
            <a:spAutoFit/>
          </a:bodyPr>
          <a:lstStyle/>
          <a:p>
            <a:pPr algn="r">
              <a:lnSpc>
                <a:spcPct val="150000"/>
              </a:lnSpc>
            </a:pPr>
            <a:r>
              <a:rPr lang="he-IL" sz="3600" dirty="0"/>
              <a:t>עורך הדין השיב: </a:t>
            </a:r>
          </a:p>
          <a:p>
            <a:pPr algn="r" rtl="1">
              <a:lnSpc>
                <a:spcPct val="150000"/>
              </a:lnSpc>
            </a:pPr>
            <a:endParaRPr lang="he-IL" sz="2800" dirty="0" smtClean="0">
              <a:latin typeface="Guttman Yad-Brush" panose="02010401010101010101" pitchFamily="2" charset="-79"/>
              <a:cs typeface="Guttman Yad-Brush" panose="02010401010101010101" pitchFamily="2" charset="-79"/>
            </a:endParaRPr>
          </a:p>
          <a:p>
            <a:pPr algn="r" rtl="1">
              <a:lnSpc>
                <a:spcPct val="150000"/>
              </a:lnSpc>
            </a:pPr>
            <a:r>
              <a:rPr lang="he-IL" sz="2800" dirty="0" smtClean="0">
                <a:latin typeface="Guttman Yad-Brush" panose="02010401010101010101" pitchFamily="2" charset="-79"/>
                <a:cs typeface="Guttman Yad-Brush" panose="02010401010101010101" pitchFamily="2" charset="-79"/>
              </a:rPr>
              <a:t>טוב</a:t>
            </a:r>
            <a:r>
              <a:rPr lang="he-IL" sz="2800" dirty="0">
                <a:latin typeface="Guttman Yad-Brush" panose="02010401010101010101" pitchFamily="2" charset="-79"/>
                <a:cs typeface="Guttman Yad-Brush" panose="02010401010101010101" pitchFamily="2" charset="-79"/>
              </a:rPr>
              <a:t>, זה כאשר אני וניסים... </a:t>
            </a:r>
          </a:p>
          <a:p>
            <a:pPr algn="r" rtl="1">
              <a:lnSpc>
                <a:spcPct val="150000"/>
              </a:lnSpc>
            </a:pPr>
            <a:r>
              <a:rPr lang="he-IL" sz="2800" dirty="0" smtClean="0">
                <a:latin typeface="Guttman Yad-Brush" panose="02010401010101010101" pitchFamily="2" charset="-79"/>
                <a:cs typeface="Guttman Yad-Brush" panose="02010401010101010101" pitchFamily="2" charset="-79"/>
              </a:rPr>
              <a:t>אבל </a:t>
            </a:r>
            <a:r>
              <a:rPr lang="he-IL" sz="2800" dirty="0">
                <a:latin typeface="Guttman Yad-Brush" panose="02010401010101010101" pitchFamily="2" charset="-79"/>
                <a:cs typeface="Guttman Yad-Brush" panose="02010401010101010101" pitchFamily="2" charset="-79"/>
              </a:rPr>
              <a:t>היא (רונית) </a:t>
            </a:r>
            <a:endParaRPr lang="he-IL" sz="2800" dirty="0" smtClean="0">
              <a:latin typeface="Guttman Yad-Brush" panose="02010401010101010101" pitchFamily="2" charset="-79"/>
              <a:cs typeface="Guttman Yad-Brush" panose="02010401010101010101" pitchFamily="2" charset="-79"/>
            </a:endParaRPr>
          </a:p>
          <a:p>
            <a:pPr algn="r" rtl="1">
              <a:lnSpc>
                <a:spcPct val="150000"/>
              </a:lnSpc>
            </a:pPr>
            <a:r>
              <a:rPr lang="he-IL" sz="2800" dirty="0" smtClean="0">
                <a:latin typeface="Guttman Yad-Brush" panose="02010401010101010101" pitchFamily="2" charset="-79"/>
                <a:cs typeface="Guttman Yad-Brush" panose="02010401010101010101" pitchFamily="2" charset="-79"/>
              </a:rPr>
              <a:t>מתכוונת </a:t>
            </a:r>
            <a:r>
              <a:rPr lang="he-IL" sz="2800" dirty="0">
                <a:latin typeface="Guttman Yad-Brush" panose="02010401010101010101" pitchFamily="2" charset="-79"/>
                <a:cs typeface="Guttman Yad-Brush" panose="02010401010101010101" pitchFamily="2" charset="-79"/>
              </a:rPr>
              <a:t>לפתרון בשיעור מתמטיקה</a:t>
            </a:r>
            <a:r>
              <a:rPr lang="he-IL" sz="2800" dirty="0" smtClean="0">
                <a:latin typeface="Guttman Yad-Brush" panose="02010401010101010101" pitchFamily="2" charset="-79"/>
                <a:cs typeface="Guttman Yad-Brush" panose="02010401010101010101" pitchFamily="2" charset="-79"/>
              </a:rPr>
              <a:t>.... נכון</a:t>
            </a:r>
            <a:r>
              <a:rPr lang="he-IL" sz="2800" dirty="0">
                <a:latin typeface="Guttman Yad-Brush" panose="02010401010101010101" pitchFamily="2" charset="-79"/>
                <a:cs typeface="Guttman Yad-Brush" panose="02010401010101010101" pitchFamily="2" charset="-79"/>
              </a:rPr>
              <a:t>?</a:t>
            </a:r>
          </a:p>
        </p:txBody>
      </p:sp>
      <p:sp>
        <p:nvSpPr>
          <p:cNvPr id="5" name="מציין מיקום תוכן 4"/>
          <p:cNvSpPr>
            <a:spLocks noGrp="1"/>
          </p:cNvSpPr>
          <p:nvPr>
            <p:ph idx="1"/>
          </p:nvPr>
        </p:nvSpPr>
        <p:spPr>
          <a:xfrm>
            <a:off x="699732" y="5783398"/>
            <a:ext cx="9409468" cy="507831"/>
          </a:xfrm>
          <a:prstGeom prst="rect">
            <a:avLst/>
          </a:prstGeom>
        </p:spPr>
        <p:txBody>
          <a:bodyPr wrap="square">
            <a:spAutoFit/>
          </a:bodyPr>
          <a:lstStyle/>
          <a:p>
            <a:pPr marL="0" indent="0" algn="l" rtl="1">
              <a:lnSpc>
                <a:spcPct val="150000"/>
              </a:lnSpc>
              <a:buNone/>
            </a:pPr>
            <a:r>
              <a:rPr lang="he-IL" dirty="0"/>
              <a:t>מכאן הבנתי, חשוב שמורים יעברו שינוי תפיסתי על הדרך שבה יש לפתור בעיות מתמטיות. </a:t>
            </a:r>
          </a:p>
        </p:txBody>
      </p:sp>
      <p:sp>
        <p:nvSpPr>
          <p:cNvPr id="6" name="מציין מיקום של מספר שקופית 6"/>
          <p:cNvSpPr txBox="1">
            <a:spLocks/>
          </p:cNvSpPr>
          <p:nvPr/>
        </p:nvSpPr>
        <p:spPr>
          <a:xfrm>
            <a:off x="285455" y="6384175"/>
            <a:ext cx="683339"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5AA8CE5-B924-4B81-8963-18FFD8E67BFA}" type="slidenum">
              <a:rPr lang="en-US" sz="2000" smtClean="0"/>
              <a:pPr/>
              <a:t>16</a:t>
            </a:fld>
            <a:endParaRPr lang="en-US" dirty="0"/>
          </a:p>
        </p:txBody>
      </p:sp>
    </p:spTree>
    <p:extLst>
      <p:ext uri="{BB962C8B-B14F-4D97-AF65-F5344CB8AC3E}">
        <p14:creationId xmlns:p14="http://schemas.microsoft.com/office/powerpoint/2010/main" val="3686293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fade">
                                      <p:cBhvr>
                                        <p:cTn id="10" dur="500"/>
                                        <p:tgtEl>
                                          <p:spTgt spid="4">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fade">
                                      <p:cBhvr>
                                        <p:cTn id="13" dur="500"/>
                                        <p:tgtEl>
                                          <p:spTgt spid="4">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fade">
                                      <p:cBhvr>
                                        <p:cTn id="18"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לבן 4"/>
          <p:cNvSpPr/>
          <p:nvPr/>
        </p:nvSpPr>
        <p:spPr>
          <a:xfrm>
            <a:off x="1067405" y="1864982"/>
            <a:ext cx="8707484" cy="1569660"/>
          </a:xfrm>
          <a:prstGeom prst="rect">
            <a:avLst/>
          </a:prstGeom>
        </p:spPr>
        <p:txBody>
          <a:bodyPr wrap="square">
            <a:spAutoFit/>
          </a:bodyPr>
          <a:lstStyle/>
          <a:p>
            <a:pPr algn="r">
              <a:lnSpc>
                <a:spcPct val="150000"/>
              </a:lnSpc>
            </a:pPr>
            <a:r>
              <a:rPr lang="he-IL" sz="3200" dirty="0" smtClean="0"/>
              <a:t>כאשר הוצגה בעיית </a:t>
            </a:r>
            <a:r>
              <a:rPr lang="he-IL" sz="3200" dirty="0"/>
              <a:t>ההגרלה </a:t>
            </a:r>
            <a:r>
              <a:rPr lang="he-IL" sz="3200" dirty="0" smtClean="0"/>
              <a:t>למורים </a:t>
            </a:r>
            <a:r>
              <a:rPr lang="he-IL" sz="3200" dirty="0"/>
              <a:t>ולפרחי </a:t>
            </a:r>
            <a:r>
              <a:rPr lang="he-IL" sz="3200" dirty="0" smtClean="0"/>
              <a:t>ההוראה, </a:t>
            </a:r>
            <a:r>
              <a:rPr lang="he-IL" sz="3200" dirty="0"/>
              <a:t>כולם ללא יוצא מן </a:t>
            </a:r>
            <a:r>
              <a:rPr lang="he-IL" sz="3200" dirty="0" smtClean="0"/>
              <a:t>הכלל פתרו </a:t>
            </a:r>
            <a:r>
              <a:rPr lang="he-IL" sz="3200" dirty="0"/>
              <a:t>אותה באמצעות </a:t>
            </a:r>
            <a:r>
              <a:rPr lang="he-IL" sz="3200" b="1" dirty="0" smtClean="0"/>
              <a:t>יחס</a:t>
            </a:r>
            <a:r>
              <a:rPr lang="he-IL" sz="3200" dirty="0" smtClean="0">
                <a:solidFill>
                  <a:schemeClr val="tx1">
                    <a:lumMod val="65000"/>
                    <a:lumOff val="35000"/>
                  </a:schemeClr>
                </a:solidFill>
              </a:rPr>
              <a:t>.</a:t>
            </a:r>
            <a:r>
              <a:rPr lang="he-IL" sz="3200" dirty="0" smtClean="0"/>
              <a:t> </a:t>
            </a:r>
          </a:p>
        </p:txBody>
      </p:sp>
      <p:sp>
        <p:nvSpPr>
          <p:cNvPr id="4" name="מציין מיקום של מספר שקופית 6"/>
          <p:cNvSpPr txBox="1">
            <a:spLocks/>
          </p:cNvSpPr>
          <p:nvPr/>
        </p:nvSpPr>
        <p:spPr>
          <a:xfrm>
            <a:off x="601339" y="6151419"/>
            <a:ext cx="683339"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he-IL" sz="2000" dirty="0" smtClean="0"/>
              <a:t>17</a:t>
            </a:r>
            <a:endParaRPr lang="en-US" dirty="0"/>
          </a:p>
        </p:txBody>
      </p:sp>
    </p:spTree>
    <p:extLst>
      <p:ext uri="{BB962C8B-B14F-4D97-AF65-F5344CB8AC3E}">
        <p14:creationId xmlns:p14="http://schemas.microsoft.com/office/powerpoint/2010/main" val="3745596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069569" y="1299958"/>
            <a:ext cx="7571120" cy="4803775"/>
          </a:xfrm>
        </p:spPr>
        <p:txBody>
          <a:bodyPr>
            <a:normAutofit fontScale="85000" lnSpcReduction="10000"/>
          </a:bodyPr>
          <a:lstStyle/>
          <a:p>
            <a:pPr marL="0" indent="0" algn="r">
              <a:lnSpc>
                <a:spcPct val="150000"/>
              </a:lnSpc>
              <a:buNone/>
            </a:pPr>
            <a:r>
              <a:rPr lang="he-IL" sz="3500" dirty="0"/>
              <a:t>אביב צובע גדר בצבע </a:t>
            </a:r>
            <a:r>
              <a:rPr lang="he-IL" sz="3500" dirty="0" smtClean="0"/>
              <a:t>ירוק שהתקבל מערבוב</a:t>
            </a:r>
          </a:p>
          <a:p>
            <a:pPr marL="0" indent="0" algn="r">
              <a:lnSpc>
                <a:spcPct val="150000"/>
              </a:lnSpc>
              <a:buNone/>
            </a:pPr>
            <a:r>
              <a:rPr lang="he-IL" sz="3500" b="1" dirty="0" smtClean="0">
                <a:solidFill>
                  <a:schemeClr val="tx1"/>
                </a:solidFill>
              </a:rPr>
              <a:t>3</a:t>
            </a:r>
            <a:r>
              <a:rPr lang="he-IL" sz="3500" dirty="0" smtClean="0"/>
              <a:t> </a:t>
            </a:r>
            <a:r>
              <a:rPr lang="he-IL" sz="3500" dirty="0"/>
              <a:t>פחים של צבע </a:t>
            </a:r>
            <a:r>
              <a:rPr lang="he-IL" sz="3500" b="1" dirty="0">
                <a:solidFill>
                  <a:srgbClr val="FFC000"/>
                </a:solidFill>
              </a:rPr>
              <a:t>צהוב</a:t>
            </a:r>
            <a:r>
              <a:rPr lang="he-IL" sz="3500" dirty="0"/>
              <a:t> </a:t>
            </a:r>
            <a:r>
              <a:rPr lang="he-IL" sz="3500" dirty="0" smtClean="0"/>
              <a:t>ו- </a:t>
            </a:r>
            <a:r>
              <a:rPr lang="he-IL" sz="3500" b="1" dirty="0">
                <a:solidFill>
                  <a:schemeClr val="tx1"/>
                </a:solidFill>
              </a:rPr>
              <a:t>2</a:t>
            </a:r>
            <a:r>
              <a:rPr lang="he-IL" sz="3500" dirty="0"/>
              <a:t> פחים של צבע </a:t>
            </a:r>
            <a:r>
              <a:rPr lang="he-IL" sz="3500" b="1" dirty="0">
                <a:solidFill>
                  <a:srgbClr val="0070C0"/>
                </a:solidFill>
              </a:rPr>
              <a:t>כחול</a:t>
            </a:r>
            <a:r>
              <a:rPr lang="he-IL" sz="3500" dirty="0"/>
              <a:t>. </a:t>
            </a:r>
            <a:endParaRPr lang="he-IL" sz="3500" dirty="0" smtClean="0"/>
          </a:p>
          <a:p>
            <a:pPr marL="0" indent="0" algn="r">
              <a:lnSpc>
                <a:spcPct val="150000"/>
              </a:lnSpc>
              <a:buNone/>
            </a:pPr>
            <a:r>
              <a:rPr lang="he-IL" sz="3500" dirty="0" smtClean="0"/>
              <a:t>לאחר </a:t>
            </a:r>
            <a:r>
              <a:rPr lang="he-IL" sz="3500" dirty="0"/>
              <a:t>שנגמר לו הצבע, </a:t>
            </a:r>
            <a:r>
              <a:rPr lang="he-IL" sz="3500" dirty="0" smtClean="0"/>
              <a:t>קנה אביב </a:t>
            </a:r>
            <a:r>
              <a:rPr lang="he-IL" sz="3500" b="1" dirty="0" smtClean="0">
                <a:solidFill>
                  <a:schemeClr val="tx1"/>
                </a:solidFill>
              </a:rPr>
              <a:t>40</a:t>
            </a:r>
            <a:r>
              <a:rPr lang="he-IL" sz="3500" dirty="0" smtClean="0"/>
              <a:t> </a:t>
            </a:r>
            <a:r>
              <a:rPr lang="he-IL" sz="3500" dirty="0"/>
              <a:t>פחי </a:t>
            </a:r>
            <a:r>
              <a:rPr lang="he-IL" sz="3500" dirty="0" smtClean="0"/>
              <a:t>צבע נוספים, חלקם בצהוב</a:t>
            </a:r>
            <a:r>
              <a:rPr lang="he-IL" sz="3500" dirty="0"/>
              <a:t>, </a:t>
            </a:r>
            <a:r>
              <a:rPr lang="he-IL" sz="3500" dirty="0" smtClean="0"/>
              <a:t>וחלקם בכחול</a:t>
            </a:r>
            <a:r>
              <a:rPr lang="he-IL" sz="3500" dirty="0"/>
              <a:t>. </a:t>
            </a:r>
            <a:endParaRPr lang="he-IL" sz="3500" dirty="0" smtClean="0"/>
          </a:p>
          <a:p>
            <a:pPr marL="0" indent="0" algn="r">
              <a:lnSpc>
                <a:spcPct val="150000"/>
              </a:lnSpc>
              <a:buNone/>
            </a:pPr>
            <a:r>
              <a:rPr lang="he-IL" sz="3500" dirty="0" smtClean="0"/>
              <a:t>כמה </a:t>
            </a:r>
            <a:r>
              <a:rPr lang="he-IL" sz="3500" dirty="0"/>
              <a:t>פחים </a:t>
            </a:r>
            <a:r>
              <a:rPr lang="he-IL" sz="3500" dirty="0" smtClean="0"/>
              <a:t>מכל </a:t>
            </a:r>
            <a:r>
              <a:rPr lang="he-IL" sz="3500" dirty="0"/>
              <a:t>צבע </a:t>
            </a:r>
            <a:r>
              <a:rPr lang="he-IL" sz="3500" dirty="0" smtClean="0"/>
              <a:t>קנה, </a:t>
            </a:r>
            <a:r>
              <a:rPr lang="he-IL" sz="3500" dirty="0"/>
              <a:t>כדי לקבל </a:t>
            </a:r>
            <a:r>
              <a:rPr lang="he-IL" sz="3500" dirty="0" smtClean="0"/>
              <a:t>את אותו </a:t>
            </a:r>
            <a:r>
              <a:rPr lang="he-IL" sz="3500" dirty="0"/>
              <a:t>גוון של </a:t>
            </a:r>
            <a:r>
              <a:rPr lang="he-IL" sz="3500" dirty="0" smtClean="0"/>
              <a:t>ירוק? </a:t>
            </a:r>
            <a:endParaRPr lang="en-US" sz="3500" dirty="0"/>
          </a:p>
          <a:p>
            <a:endParaRPr lang="en-US" dirty="0"/>
          </a:p>
        </p:txBody>
      </p:sp>
      <p:sp>
        <p:nvSpPr>
          <p:cNvPr id="4" name="כותרת 1"/>
          <p:cNvSpPr txBox="1">
            <a:spLocks/>
          </p:cNvSpPr>
          <p:nvPr/>
        </p:nvSpPr>
        <p:spPr>
          <a:xfrm>
            <a:off x="1292352" y="585215"/>
            <a:ext cx="7130195" cy="6041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he-IL" sz="2800" b="1" i="1" dirty="0" smtClean="0">
                <a:cs typeface="+mn-cs"/>
              </a:rPr>
              <a:t>בעיית ה</a:t>
            </a:r>
            <a:r>
              <a:rPr lang="he-IL" sz="2800" b="1" i="1" dirty="0" smtClean="0">
                <a:solidFill>
                  <a:srgbClr val="FF0000"/>
                </a:solidFill>
                <a:cs typeface="+mn-cs"/>
              </a:rPr>
              <a:t>צ</a:t>
            </a:r>
            <a:r>
              <a:rPr lang="he-IL" sz="2800" b="1" i="1" dirty="0" smtClean="0">
                <a:solidFill>
                  <a:srgbClr val="FFC000"/>
                </a:solidFill>
                <a:cs typeface="+mn-cs"/>
              </a:rPr>
              <a:t>ב</a:t>
            </a:r>
            <a:r>
              <a:rPr lang="he-IL" sz="2800" b="1" i="1" dirty="0" smtClean="0">
                <a:solidFill>
                  <a:srgbClr val="00B050"/>
                </a:solidFill>
                <a:cs typeface="+mn-cs"/>
              </a:rPr>
              <a:t>ע</a:t>
            </a:r>
            <a:r>
              <a:rPr lang="he-IL" sz="2800" b="1" i="1" dirty="0" smtClean="0">
                <a:solidFill>
                  <a:srgbClr val="7030A0"/>
                </a:solidFill>
                <a:cs typeface="+mn-cs"/>
              </a:rPr>
              <a:t>י</a:t>
            </a:r>
            <a:r>
              <a:rPr lang="he-IL" sz="2800" b="1" i="1" dirty="0" smtClean="0">
                <a:solidFill>
                  <a:srgbClr val="FF00FF"/>
                </a:solidFill>
                <a:cs typeface="+mn-cs"/>
              </a:rPr>
              <a:t>ם</a:t>
            </a:r>
            <a:endParaRPr lang="en-US" sz="2800" b="1" i="1" dirty="0">
              <a:solidFill>
                <a:srgbClr val="FF00FF"/>
              </a:solidFill>
              <a:cs typeface="+mn-cs"/>
            </a:endParaRPr>
          </a:p>
        </p:txBody>
      </p:sp>
      <p:sp>
        <p:nvSpPr>
          <p:cNvPr id="2" name="מציין מיקום של מספר שקופית 1"/>
          <p:cNvSpPr>
            <a:spLocks noGrp="1"/>
          </p:cNvSpPr>
          <p:nvPr>
            <p:ph type="sldNum" sz="quarter" idx="12"/>
          </p:nvPr>
        </p:nvSpPr>
        <p:spPr>
          <a:xfrm>
            <a:off x="386230" y="6432559"/>
            <a:ext cx="683339" cy="365125"/>
          </a:xfrm>
        </p:spPr>
        <p:txBody>
          <a:bodyPr vert="horz" lIns="91440" tIns="45720" rIns="91440" bIns="45720" rtlCol="0" anchor="ctr"/>
          <a:lstStyle/>
          <a:p>
            <a:fld id="{05AA8CE5-B924-4B81-8963-18FFD8E67BFA}" type="slidenum">
              <a:rPr lang="en-US" sz="1200" b="1">
                <a:solidFill>
                  <a:schemeClr val="tx1"/>
                </a:solidFill>
              </a:rPr>
              <a:pPr/>
              <a:t>18</a:t>
            </a:fld>
            <a:endParaRPr lang="en-US" sz="1200" b="1" dirty="0">
              <a:solidFill>
                <a:schemeClr val="tx1"/>
              </a:solidFill>
            </a:endParaRPr>
          </a:p>
        </p:txBody>
      </p:sp>
    </p:spTree>
    <p:extLst>
      <p:ext uri="{BB962C8B-B14F-4D97-AF65-F5344CB8AC3E}">
        <p14:creationId xmlns:p14="http://schemas.microsoft.com/office/powerpoint/2010/main" val="1033524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1338" y="278469"/>
            <a:ext cx="10515600" cy="1325563"/>
          </a:xfrm>
        </p:spPr>
        <p:txBody>
          <a:bodyPr>
            <a:noAutofit/>
          </a:bodyPr>
          <a:lstStyle/>
          <a:p>
            <a:pPr algn="r"/>
            <a:r>
              <a:rPr lang="he-IL" sz="4400" dirty="0" smtClean="0">
                <a:cs typeface="+mn-cs"/>
              </a:rPr>
              <a:t>     הבעיות דומות במבנה ובמודל המתמטי </a:t>
            </a:r>
            <a:br>
              <a:rPr lang="he-IL" sz="4400" dirty="0" smtClean="0">
                <a:cs typeface="+mn-cs"/>
              </a:rPr>
            </a:br>
            <a:r>
              <a:rPr lang="he-IL" sz="4400" dirty="0" smtClean="0">
                <a:cs typeface="+mn-cs"/>
              </a:rPr>
              <a:t>                                         המתאים לפתרון</a:t>
            </a:r>
            <a:endParaRPr lang="en-US" sz="4400" dirty="0">
              <a:cs typeface="+mn-cs"/>
            </a:endParaRPr>
          </a:p>
        </p:txBody>
      </p:sp>
      <p:sp>
        <p:nvSpPr>
          <p:cNvPr id="3" name="מציין מיקום תוכן 2"/>
          <p:cNvSpPr>
            <a:spLocks noGrp="1"/>
          </p:cNvSpPr>
          <p:nvPr>
            <p:ph idx="1"/>
          </p:nvPr>
        </p:nvSpPr>
        <p:spPr>
          <a:xfrm>
            <a:off x="448056" y="1716448"/>
            <a:ext cx="5084064" cy="4110419"/>
          </a:xfrm>
        </p:spPr>
        <p:txBody>
          <a:bodyPr>
            <a:normAutofit fontScale="92500" lnSpcReduction="10000"/>
          </a:bodyPr>
          <a:lstStyle/>
          <a:p>
            <a:pPr marL="0" indent="0" algn="r">
              <a:lnSpc>
                <a:spcPct val="150000"/>
              </a:lnSpc>
              <a:buNone/>
            </a:pPr>
            <a:r>
              <a:rPr lang="he-IL" dirty="0" smtClean="0"/>
              <a:t>                           </a:t>
            </a:r>
            <a:r>
              <a:rPr lang="he-IL" sz="2600" b="1" dirty="0"/>
              <a:t>צבעים</a:t>
            </a:r>
          </a:p>
          <a:p>
            <a:pPr marL="0" indent="0" algn="r">
              <a:lnSpc>
                <a:spcPct val="150000"/>
              </a:lnSpc>
              <a:buNone/>
            </a:pPr>
            <a:r>
              <a:rPr lang="he-IL" sz="2400" dirty="0" smtClean="0"/>
              <a:t>אביב </a:t>
            </a:r>
            <a:r>
              <a:rPr lang="he-IL" sz="2400" dirty="0"/>
              <a:t>צובע גדר בצבע ירוק שהתקבל מערבוב</a:t>
            </a:r>
            <a:r>
              <a:rPr lang="he-IL" sz="2600" dirty="0"/>
              <a:t> </a:t>
            </a:r>
            <a:r>
              <a:rPr lang="he-IL" sz="3100" b="1" dirty="0">
                <a:solidFill>
                  <a:srgbClr val="FF0000"/>
                </a:solidFill>
              </a:rPr>
              <a:t>3</a:t>
            </a:r>
            <a:r>
              <a:rPr lang="he-IL" dirty="0"/>
              <a:t> </a:t>
            </a:r>
            <a:r>
              <a:rPr lang="he-IL" sz="2400" dirty="0"/>
              <a:t>פחים של צבע צהוב ו</a:t>
            </a:r>
            <a:r>
              <a:rPr lang="he-IL" dirty="0" smtClean="0"/>
              <a:t>-</a:t>
            </a:r>
            <a:r>
              <a:rPr lang="he-IL" sz="3100" b="1" dirty="0" smtClean="0">
                <a:solidFill>
                  <a:srgbClr val="FF0000"/>
                </a:solidFill>
              </a:rPr>
              <a:t>2</a:t>
            </a:r>
            <a:r>
              <a:rPr lang="he-IL" dirty="0" smtClean="0"/>
              <a:t> </a:t>
            </a:r>
            <a:r>
              <a:rPr lang="he-IL" sz="2400" dirty="0"/>
              <a:t>פחים בצבע כחול. </a:t>
            </a:r>
            <a:r>
              <a:rPr lang="he-IL" sz="2400" dirty="0" smtClean="0"/>
              <a:t> </a:t>
            </a:r>
            <a:r>
              <a:rPr lang="he-IL" sz="2400" dirty="0"/>
              <a:t>לאחר שנגמר לו הצבע, קנה אביב </a:t>
            </a:r>
            <a:r>
              <a:rPr lang="he-IL" sz="3100" b="1" dirty="0">
                <a:solidFill>
                  <a:srgbClr val="FF0000"/>
                </a:solidFill>
              </a:rPr>
              <a:t>40</a:t>
            </a:r>
            <a:r>
              <a:rPr lang="he-IL" dirty="0"/>
              <a:t> </a:t>
            </a:r>
            <a:r>
              <a:rPr lang="he-IL" sz="2400" dirty="0"/>
              <a:t>פחי צבע נוספים, חלקם בצהוב, וחלקם בכחול. </a:t>
            </a:r>
          </a:p>
          <a:p>
            <a:pPr marL="0" indent="0" algn="r">
              <a:lnSpc>
                <a:spcPct val="150000"/>
              </a:lnSpc>
              <a:buNone/>
            </a:pPr>
            <a:r>
              <a:rPr lang="he-IL" sz="2400" dirty="0"/>
              <a:t>כמה פחים מכל צבע קנה אביב, כדי לקבל את אותו גוון של ירוק שהיה לו קודם? </a:t>
            </a:r>
            <a:endParaRPr lang="en-US" sz="2400" dirty="0"/>
          </a:p>
          <a:p>
            <a:pPr algn="r"/>
            <a:endParaRPr lang="en-US" dirty="0"/>
          </a:p>
        </p:txBody>
      </p:sp>
      <p:sp>
        <p:nvSpPr>
          <p:cNvPr id="6" name="מציין מיקום תוכן 2"/>
          <p:cNvSpPr txBox="1">
            <a:spLocks/>
          </p:cNvSpPr>
          <p:nvPr/>
        </p:nvSpPr>
        <p:spPr>
          <a:xfrm>
            <a:off x="6083567" y="1604032"/>
            <a:ext cx="5416296" cy="3438144"/>
          </a:xfrm>
          <a:prstGeom prst="rect">
            <a:avLst/>
          </a:prstGeom>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1">
              <a:lnSpc>
                <a:spcPct val="170000"/>
              </a:lnSpc>
              <a:buNone/>
            </a:pPr>
            <a:r>
              <a:rPr lang="he-IL" sz="9600" b="1" dirty="0">
                <a:solidFill>
                  <a:schemeClr val="tx1">
                    <a:lumMod val="75000"/>
                    <a:lumOff val="25000"/>
                  </a:schemeClr>
                </a:solidFill>
              </a:rPr>
              <a:t>הגרלה</a:t>
            </a:r>
          </a:p>
          <a:p>
            <a:pPr marL="0" indent="0" algn="ctr" rtl="1">
              <a:lnSpc>
                <a:spcPct val="170000"/>
              </a:lnSpc>
              <a:buNone/>
            </a:pPr>
            <a:r>
              <a:rPr lang="he-IL" sz="9600" dirty="0">
                <a:solidFill>
                  <a:schemeClr val="tx1">
                    <a:lumMod val="75000"/>
                    <a:lumOff val="25000"/>
                  </a:schemeClr>
                </a:solidFill>
              </a:rPr>
              <a:t>שני חברים קנו יחד כרטיס הגרלה, </a:t>
            </a:r>
          </a:p>
          <a:p>
            <a:pPr marL="0" indent="0" algn="ctr" rtl="1">
              <a:lnSpc>
                <a:spcPct val="170000"/>
              </a:lnSpc>
              <a:buNone/>
            </a:pPr>
            <a:r>
              <a:rPr lang="he-IL" sz="9600" dirty="0">
                <a:solidFill>
                  <a:schemeClr val="tx1">
                    <a:lumMod val="75000"/>
                    <a:lumOff val="25000"/>
                  </a:schemeClr>
                </a:solidFill>
              </a:rPr>
              <a:t>   האחד שילם </a:t>
            </a:r>
            <a:r>
              <a:rPr lang="he-IL" sz="11600" b="1" dirty="0">
                <a:solidFill>
                  <a:srgbClr val="FF0000"/>
                </a:solidFill>
              </a:rPr>
              <a:t>3</a:t>
            </a:r>
            <a:r>
              <a:rPr lang="he-IL" sz="8800" dirty="0"/>
              <a:t> </a:t>
            </a:r>
            <a:r>
              <a:rPr lang="he-IL" sz="9600" dirty="0">
                <a:solidFill>
                  <a:schemeClr val="tx1">
                    <a:lumMod val="75000"/>
                    <a:lumOff val="25000"/>
                  </a:schemeClr>
                </a:solidFill>
              </a:rPr>
              <a:t>ש"ח, והשני </a:t>
            </a:r>
            <a:r>
              <a:rPr lang="he-IL" sz="8800" dirty="0"/>
              <a:t>– </a:t>
            </a:r>
            <a:r>
              <a:rPr lang="he-IL" sz="11600" b="1" dirty="0">
                <a:solidFill>
                  <a:srgbClr val="FF0000"/>
                </a:solidFill>
              </a:rPr>
              <a:t>2</a:t>
            </a:r>
            <a:r>
              <a:rPr lang="he-IL" sz="8800" dirty="0"/>
              <a:t> </a:t>
            </a:r>
            <a:r>
              <a:rPr lang="he-IL" sz="9600" dirty="0">
                <a:solidFill>
                  <a:schemeClr val="tx1">
                    <a:lumMod val="75000"/>
                    <a:lumOff val="25000"/>
                  </a:schemeClr>
                </a:solidFill>
              </a:rPr>
              <a:t>ש"ח. </a:t>
            </a:r>
          </a:p>
          <a:p>
            <a:pPr marL="0" indent="0" algn="ctr" rtl="1">
              <a:lnSpc>
                <a:spcPct val="170000"/>
              </a:lnSpc>
              <a:buNone/>
            </a:pPr>
            <a:r>
              <a:rPr lang="he-IL" sz="9600" dirty="0">
                <a:solidFill>
                  <a:schemeClr val="tx1">
                    <a:lumMod val="75000"/>
                    <a:lumOff val="25000"/>
                  </a:schemeClr>
                </a:solidFill>
              </a:rPr>
              <a:t>   הכרטיס שקנו זיכה אותם ב</a:t>
            </a:r>
            <a:r>
              <a:rPr lang="he-IL" sz="8800" dirty="0"/>
              <a:t>-</a:t>
            </a:r>
            <a:r>
              <a:rPr lang="he-IL" sz="11600" b="1" dirty="0">
                <a:solidFill>
                  <a:srgbClr val="FF0000"/>
                </a:solidFill>
              </a:rPr>
              <a:t>40</a:t>
            </a:r>
            <a:r>
              <a:rPr lang="he-IL" sz="8800" dirty="0"/>
              <a:t> </a:t>
            </a:r>
            <a:r>
              <a:rPr lang="he-IL" sz="9600" dirty="0">
                <a:solidFill>
                  <a:schemeClr val="tx1">
                    <a:lumMod val="75000"/>
                    <a:lumOff val="25000"/>
                  </a:schemeClr>
                </a:solidFill>
              </a:rPr>
              <a:t>ש"ח. </a:t>
            </a:r>
          </a:p>
          <a:p>
            <a:pPr marL="0" indent="0" algn="ctr" rtl="1">
              <a:lnSpc>
                <a:spcPct val="170000"/>
              </a:lnSpc>
              <a:buNone/>
            </a:pPr>
            <a:r>
              <a:rPr lang="he-IL" sz="9600" dirty="0">
                <a:solidFill>
                  <a:schemeClr val="tx1">
                    <a:lumMod val="75000"/>
                    <a:lumOff val="25000"/>
                  </a:schemeClr>
                </a:solidFill>
              </a:rPr>
              <a:t>     כיצד עליהם לחלק ביניהם את הזכייה?</a:t>
            </a:r>
          </a:p>
          <a:p>
            <a:pPr algn="r"/>
            <a:endParaRPr lang="en-US" dirty="0"/>
          </a:p>
        </p:txBody>
      </p:sp>
      <p:graphicFrame>
        <p:nvGraphicFramePr>
          <p:cNvPr id="7" name="אובייקט 6"/>
          <p:cNvGraphicFramePr>
            <a:graphicFrameLocks noChangeAspect="1"/>
          </p:cNvGraphicFramePr>
          <p:nvPr>
            <p:extLst>
              <p:ext uri="{D42A27DB-BD31-4B8C-83A1-F6EECF244321}">
                <p14:modId xmlns:p14="http://schemas.microsoft.com/office/powerpoint/2010/main" val="2807361265"/>
              </p:ext>
            </p:extLst>
          </p:nvPr>
        </p:nvGraphicFramePr>
        <p:xfrm>
          <a:off x="5158702" y="5459095"/>
          <a:ext cx="2110956" cy="592603"/>
        </p:xfrm>
        <a:graphic>
          <a:graphicData uri="http://schemas.openxmlformats.org/presentationml/2006/ole">
            <mc:AlternateContent xmlns:mc="http://schemas.openxmlformats.org/markup-compatibility/2006">
              <mc:Choice xmlns:v="urn:schemas-microsoft-com:vml" Requires="v">
                <p:oleObj spid="_x0000_s11724" name="משוואה" r:id="rId3" imgW="749160" imgH="203040" progId="Equation.3">
                  <p:embed/>
                </p:oleObj>
              </mc:Choice>
              <mc:Fallback>
                <p:oleObj name="משוואה" r:id="rId3" imgW="749160" imgH="203040" progId="Equation.3">
                  <p:embed/>
                  <p:pic>
                    <p:nvPicPr>
                      <p:cNvPr id="0" name=""/>
                      <p:cNvPicPr>
                        <a:picLocks noChangeAspect="1" noChangeArrowheads="1"/>
                      </p:cNvPicPr>
                      <p:nvPr/>
                    </p:nvPicPr>
                    <p:blipFill>
                      <a:blip r:embed="rId4"/>
                      <a:srcRect/>
                      <a:stretch>
                        <a:fillRect/>
                      </a:stretch>
                    </p:blipFill>
                    <p:spPr bwMode="auto">
                      <a:xfrm>
                        <a:off x="5158702" y="5459095"/>
                        <a:ext cx="2110956" cy="592603"/>
                      </a:xfrm>
                      <a:prstGeom prst="rect">
                        <a:avLst/>
                      </a:prstGeom>
                      <a:noFill/>
                    </p:spPr>
                  </p:pic>
                </p:oleObj>
              </mc:Fallback>
            </mc:AlternateContent>
          </a:graphicData>
        </a:graphic>
      </p:graphicFrame>
      <p:graphicFrame>
        <p:nvGraphicFramePr>
          <p:cNvPr id="8" name="אובייקט 7"/>
          <p:cNvGraphicFramePr>
            <a:graphicFrameLocks noChangeAspect="1"/>
          </p:cNvGraphicFramePr>
          <p:nvPr>
            <p:extLst>
              <p:ext uri="{D42A27DB-BD31-4B8C-83A1-F6EECF244321}">
                <p14:modId xmlns:p14="http://schemas.microsoft.com/office/powerpoint/2010/main" val="3536775100"/>
              </p:ext>
            </p:extLst>
          </p:nvPr>
        </p:nvGraphicFramePr>
        <p:xfrm>
          <a:off x="4300901" y="6051698"/>
          <a:ext cx="2136475" cy="560387"/>
        </p:xfrm>
        <a:graphic>
          <a:graphicData uri="http://schemas.openxmlformats.org/presentationml/2006/ole">
            <mc:AlternateContent xmlns:mc="http://schemas.openxmlformats.org/markup-compatibility/2006">
              <mc:Choice xmlns:v="urn:schemas-microsoft-com:vml" Requires="v">
                <p:oleObj spid="_x0000_s11725" name="משוואה" r:id="rId5" imgW="774360" imgH="203040" progId="Equation.3">
                  <p:embed/>
                </p:oleObj>
              </mc:Choice>
              <mc:Fallback>
                <p:oleObj name="משוואה" r:id="rId5" imgW="774360" imgH="203040" progId="Equation.3">
                  <p:embed/>
                  <p:pic>
                    <p:nvPicPr>
                      <p:cNvPr id="0" name=""/>
                      <p:cNvPicPr/>
                      <p:nvPr/>
                    </p:nvPicPr>
                    <p:blipFill>
                      <a:blip r:embed="rId6"/>
                      <a:stretch>
                        <a:fillRect/>
                      </a:stretch>
                    </p:blipFill>
                    <p:spPr>
                      <a:xfrm>
                        <a:off x="4300901" y="6051698"/>
                        <a:ext cx="2136475" cy="560387"/>
                      </a:xfrm>
                      <a:prstGeom prst="rect">
                        <a:avLst/>
                      </a:prstGeom>
                    </p:spPr>
                  </p:pic>
                </p:oleObj>
              </mc:Fallback>
            </mc:AlternateContent>
          </a:graphicData>
        </a:graphic>
      </p:graphicFrame>
      <p:graphicFrame>
        <p:nvGraphicFramePr>
          <p:cNvPr id="9" name="אובייקט 8"/>
          <p:cNvGraphicFramePr>
            <a:graphicFrameLocks noChangeAspect="1"/>
          </p:cNvGraphicFramePr>
          <p:nvPr>
            <p:extLst>
              <p:ext uri="{D42A27DB-BD31-4B8C-83A1-F6EECF244321}">
                <p14:modId xmlns:p14="http://schemas.microsoft.com/office/powerpoint/2010/main" val="845584783"/>
              </p:ext>
            </p:extLst>
          </p:nvPr>
        </p:nvGraphicFramePr>
        <p:xfrm>
          <a:off x="6775704" y="6051698"/>
          <a:ext cx="1860798" cy="563361"/>
        </p:xfrm>
        <a:graphic>
          <a:graphicData uri="http://schemas.openxmlformats.org/presentationml/2006/ole">
            <mc:AlternateContent xmlns:mc="http://schemas.openxmlformats.org/markup-compatibility/2006">
              <mc:Choice xmlns:v="urn:schemas-microsoft-com:vml" Requires="v">
                <p:oleObj spid="_x0000_s11726" name="משוואה" r:id="rId7" imgW="698197" imgH="203112" progId="Equation.3">
                  <p:embed/>
                </p:oleObj>
              </mc:Choice>
              <mc:Fallback>
                <p:oleObj name="משוואה" r:id="rId7" imgW="698197" imgH="203112"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775704" y="6051698"/>
                        <a:ext cx="1860798" cy="563361"/>
                      </a:xfrm>
                      <a:prstGeom prst="rect">
                        <a:avLst/>
                      </a:prstGeom>
                      <a:noFill/>
                    </p:spPr>
                  </p:pic>
                </p:oleObj>
              </mc:Fallback>
            </mc:AlternateContent>
          </a:graphicData>
        </a:graphic>
      </p:graphicFrame>
      <p:sp>
        <p:nvSpPr>
          <p:cNvPr id="10" name="מציין מיקום של מספר שקופית 6"/>
          <p:cNvSpPr txBox="1">
            <a:spLocks/>
          </p:cNvSpPr>
          <p:nvPr/>
        </p:nvSpPr>
        <p:spPr>
          <a:xfrm>
            <a:off x="310394" y="6429522"/>
            <a:ext cx="683339"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he-IL" sz="2000" dirty="0" smtClean="0"/>
              <a:t>19</a:t>
            </a:r>
            <a:endParaRPr lang="en-US" dirty="0"/>
          </a:p>
        </p:txBody>
      </p:sp>
    </p:spTree>
    <p:extLst>
      <p:ext uri="{BB962C8B-B14F-4D97-AF65-F5344CB8AC3E}">
        <p14:creationId xmlns:p14="http://schemas.microsoft.com/office/powerpoint/2010/main" val="1815275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childTnLst>
                                </p:cTn>
                              </p:par>
                              <p:par>
                                <p:cTn id="29" presetID="10" presetClass="entr" presetSubtype="0" fill="hold"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245533" y="1452466"/>
            <a:ext cx="10418925" cy="3880773"/>
          </a:xfrm>
        </p:spPr>
        <p:txBody>
          <a:bodyPr>
            <a:noAutofit/>
          </a:bodyPr>
          <a:lstStyle/>
          <a:p>
            <a:pPr marL="0" indent="0" algn="r" rtl="1">
              <a:lnSpc>
                <a:spcPct val="150000"/>
              </a:lnSpc>
              <a:buNone/>
            </a:pPr>
            <a:r>
              <a:rPr lang="he-IL" sz="3600" dirty="0"/>
              <a:t>כבר בשנים הראשונות של בית הספר היסודי, </a:t>
            </a:r>
            <a:endParaRPr lang="en-US" sz="3600" dirty="0" smtClean="0"/>
          </a:p>
          <a:p>
            <a:pPr marL="0" indent="0" algn="r" rtl="1">
              <a:lnSpc>
                <a:spcPct val="150000"/>
              </a:lnSpc>
              <a:buNone/>
            </a:pPr>
            <a:r>
              <a:rPr lang="he-IL" sz="3600" dirty="0" smtClean="0"/>
              <a:t>העיסוק </a:t>
            </a:r>
            <a:r>
              <a:rPr lang="he-IL" sz="3600" dirty="0"/>
              <a:t>במספרים ובפעולות החשבון הבסיסיות, </a:t>
            </a:r>
            <a:r>
              <a:rPr lang="he-IL" sz="3600" dirty="0" smtClean="0"/>
              <a:t>מאפשר לתלמידים </a:t>
            </a:r>
            <a:r>
              <a:rPr lang="he-IL" sz="3600" dirty="0"/>
              <a:t>לבנות </a:t>
            </a:r>
            <a:r>
              <a:rPr lang="he-IL" sz="3600" dirty="0" smtClean="0"/>
              <a:t>את "ארגז הכלים" שלהם </a:t>
            </a:r>
          </a:p>
          <a:p>
            <a:pPr marL="0" indent="0" algn="r" rtl="1">
              <a:lnSpc>
                <a:spcPct val="150000"/>
              </a:lnSpc>
              <a:buNone/>
            </a:pPr>
            <a:r>
              <a:rPr lang="he-IL" sz="3600" dirty="0" smtClean="0"/>
              <a:t>אשר מכיל </a:t>
            </a:r>
            <a:r>
              <a:rPr lang="he-IL" sz="3600" dirty="0"/>
              <a:t>אוסף של מודלים מתמטיים. </a:t>
            </a:r>
            <a:endParaRPr lang="en-US" sz="3600" dirty="0"/>
          </a:p>
        </p:txBody>
      </p:sp>
      <p:sp>
        <p:nvSpPr>
          <p:cNvPr id="4" name="כותרת 1"/>
          <p:cNvSpPr>
            <a:spLocks noGrp="1"/>
          </p:cNvSpPr>
          <p:nvPr>
            <p:ph type="title"/>
          </p:nvPr>
        </p:nvSpPr>
        <p:spPr>
          <a:xfrm>
            <a:off x="2741660" y="356813"/>
            <a:ext cx="5620944" cy="1325563"/>
          </a:xfrm>
        </p:spPr>
        <p:txBody>
          <a:bodyPr>
            <a:noAutofit/>
          </a:bodyPr>
          <a:lstStyle/>
          <a:p>
            <a:pPr algn="ctr"/>
            <a:r>
              <a:rPr lang="he-IL" sz="4400" b="1" dirty="0" smtClean="0">
                <a:cs typeface="+mn-cs"/>
              </a:rPr>
              <a:t>מהו מידול</a:t>
            </a:r>
            <a:r>
              <a:rPr lang="he-IL" sz="4400" b="1" dirty="0">
                <a:cs typeface="+mn-cs"/>
              </a:rPr>
              <a:t>?</a:t>
            </a:r>
            <a:r>
              <a:rPr lang="he-IL" sz="4400" b="1" dirty="0" smtClean="0">
                <a:cs typeface="+mn-cs"/>
              </a:rPr>
              <a:t/>
            </a:r>
            <a:br>
              <a:rPr lang="he-IL" sz="4400" b="1" dirty="0" smtClean="0">
                <a:cs typeface="+mn-cs"/>
              </a:rPr>
            </a:br>
            <a:endParaRPr lang="en-US" sz="4400" b="1" dirty="0">
              <a:cs typeface="+mn-cs"/>
            </a:endParaRPr>
          </a:p>
        </p:txBody>
      </p:sp>
      <p:sp>
        <p:nvSpPr>
          <p:cNvPr id="5" name="מציין מיקום של מספר שקופית 6"/>
          <p:cNvSpPr txBox="1">
            <a:spLocks/>
          </p:cNvSpPr>
          <p:nvPr/>
        </p:nvSpPr>
        <p:spPr>
          <a:xfrm>
            <a:off x="110888" y="6246329"/>
            <a:ext cx="683339"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he-IL" sz="2000" dirty="0" smtClean="0"/>
              <a:t>2</a:t>
            </a:r>
            <a:endParaRPr lang="en-US" dirty="0"/>
          </a:p>
        </p:txBody>
      </p:sp>
    </p:spTree>
    <p:extLst>
      <p:ext uri="{BB962C8B-B14F-4D97-AF65-F5344CB8AC3E}">
        <p14:creationId xmlns:p14="http://schemas.microsoft.com/office/powerpoint/2010/main" val="70726075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5827" y="1385273"/>
            <a:ext cx="8243907" cy="4567428"/>
          </a:xfrm>
        </p:spPr>
        <p:txBody>
          <a:bodyPr>
            <a:normAutofit fontScale="25000" lnSpcReduction="20000"/>
          </a:bodyPr>
          <a:lstStyle/>
          <a:p>
            <a:pPr marL="0" indent="0" algn="r" rtl="1">
              <a:buNone/>
            </a:pPr>
            <a:r>
              <a:rPr lang="he-IL" dirty="0" smtClean="0"/>
              <a:t>                                          </a:t>
            </a:r>
            <a:r>
              <a:rPr lang="he-IL" b="1" dirty="0" smtClean="0"/>
              <a:t>                              </a:t>
            </a:r>
            <a:endParaRPr lang="he-IL" dirty="0" smtClean="0"/>
          </a:p>
          <a:p>
            <a:pPr marL="0" indent="0" algn="r">
              <a:lnSpc>
                <a:spcPct val="170000"/>
              </a:lnSpc>
              <a:buNone/>
            </a:pPr>
            <a:r>
              <a:rPr lang="he-IL" sz="11200" dirty="0"/>
              <a:t>לינה ותמי החליטו להקים דוכן לימונדה ביריד אשר התקיים בעירן. </a:t>
            </a:r>
          </a:p>
          <a:p>
            <a:pPr marL="0" indent="0" algn="r">
              <a:lnSpc>
                <a:spcPct val="170000"/>
              </a:lnSpc>
              <a:buNone/>
            </a:pPr>
            <a:r>
              <a:rPr lang="he-IL" sz="11200" dirty="0"/>
              <a:t>לינה התנדבה לקנות תרכיז ובקבוקי מים שמחירם </a:t>
            </a:r>
            <a:r>
              <a:rPr lang="he-IL" sz="11200" b="1" dirty="0"/>
              <a:t>50</a:t>
            </a:r>
            <a:r>
              <a:rPr lang="he-IL" sz="11200" dirty="0"/>
              <a:t> ₪, ותמי הבטיחה לקנות כוסות חד פעמיות שמחירן </a:t>
            </a:r>
            <a:r>
              <a:rPr lang="he-IL" sz="11200" b="1" dirty="0"/>
              <a:t>10</a:t>
            </a:r>
            <a:r>
              <a:rPr lang="he-IL" sz="11200" dirty="0"/>
              <a:t> ₪. </a:t>
            </a:r>
          </a:p>
          <a:p>
            <a:pPr marL="0" indent="0" algn="r">
              <a:lnSpc>
                <a:spcPct val="170000"/>
              </a:lnSpc>
              <a:buNone/>
            </a:pPr>
            <a:r>
              <a:rPr lang="he-IL" sz="11200" dirty="0"/>
              <a:t>בסיום יום עבודתן הפדיון </a:t>
            </a:r>
            <a:r>
              <a:rPr lang="he-IL" sz="11200" dirty="0" smtClean="0"/>
              <a:t>היה </a:t>
            </a:r>
            <a:r>
              <a:rPr lang="he-IL" sz="11200" b="1" dirty="0"/>
              <a:t>480</a:t>
            </a:r>
            <a:r>
              <a:rPr lang="he-IL" sz="11200" dirty="0"/>
              <a:t> ₪. </a:t>
            </a:r>
          </a:p>
          <a:p>
            <a:pPr marL="0" indent="0" algn="r">
              <a:lnSpc>
                <a:spcPct val="170000"/>
              </a:lnSpc>
              <a:buNone/>
            </a:pPr>
            <a:r>
              <a:rPr lang="he-IL" sz="11200" dirty="0"/>
              <a:t>איך תחלקנה לינה ותמי את </a:t>
            </a:r>
            <a:r>
              <a:rPr lang="he-IL" sz="11200" dirty="0" smtClean="0"/>
              <a:t>הכסף? </a:t>
            </a:r>
            <a:endParaRPr lang="en-US" sz="11200" dirty="0"/>
          </a:p>
        </p:txBody>
      </p:sp>
      <p:sp>
        <p:nvSpPr>
          <p:cNvPr id="5" name="מלבן 4"/>
          <p:cNvSpPr/>
          <p:nvPr/>
        </p:nvSpPr>
        <p:spPr>
          <a:xfrm>
            <a:off x="2981240" y="862053"/>
            <a:ext cx="3639311" cy="523220"/>
          </a:xfrm>
          <a:prstGeom prst="rect">
            <a:avLst/>
          </a:prstGeom>
        </p:spPr>
        <p:txBody>
          <a:bodyPr wrap="square">
            <a:spAutoFit/>
          </a:bodyPr>
          <a:lstStyle/>
          <a:p>
            <a:pPr algn="ctr"/>
            <a:r>
              <a:rPr lang="he-IL" dirty="0"/>
              <a:t> </a:t>
            </a:r>
            <a:r>
              <a:rPr lang="he-IL" sz="2800" b="1" i="1" dirty="0"/>
              <a:t>בעיית </a:t>
            </a:r>
            <a:r>
              <a:rPr lang="he-IL" sz="2800" b="1" i="1" dirty="0" smtClean="0"/>
              <a:t>הלימונדה </a:t>
            </a:r>
            <a:endParaRPr lang="he-IL" sz="2800" b="1" i="1" dirty="0"/>
          </a:p>
        </p:txBody>
      </p:sp>
      <p:sp>
        <p:nvSpPr>
          <p:cNvPr id="2" name="מציין מיקום של מספר שקופית 1"/>
          <p:cNvSpPr>
            <a:spLocks noGrp="1"/>
          </p:cNvSpPr>
          <p:nvPr>
            <p:ph type="sldNum" sz="quarter" idx="12"/>
          </p:nvPr>
        </p:nvSpPr>
        <p:spPr>
          <a:xfrm>
            <a:off x="0" y="6492875"/>
            <a:ext cx="683339" cy="365125"/>
          </a:xfrm>
        </p:spPr>
        <p:txBody>
          <a:bodyPr vert="horz" lIns="91440" tIns="45720" rIns="91440" bIns="45720" rtlCol="0" anchor="ctr"/>
          <a:lstStyle/>
          <a:p>
            <a:fld id="{05AA8CE5-B924-4B81-8963-18FFD8E67BFA}" type="slidenum">
              <a:rPr lang="en-US" sz="1200" b="1">
                <a:solidFill>
                  <a:schemeClr val="tx1"/>
                </a:solidFill>
              </a:rPr>
              <a:pPr/>
              <a:t>20</a:t>
            </a:fld>
            <a:endParaRPr lang="en-US" sz="1200" b="1">
              <a:solidFill>
                <a:schemeClr val="tx1"/>
              </a:solidFill>
            </a:endParaRPr>
          </a:p>
        </p:txBody>
      </p:sp>
    </p:spTree>
    <p:extLst>
      <p:ext uri="{BB962C8B-B14F-4D97-AF65-F5344CB8AC3E}">
        <p14:creationId xmlns:p14="http://schemas.microsoft.com/office/powerpoint/2010/main" val="1498429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0" y="118753"/>
            <a:ext cx="10768396" cy="6036673"/>
          </a:xfrm>
        </p:spPr>
        <p:txBody>
          <a:bodyPr>
            <a:noAutofit/>
          </a:bodyPr>
          <a:lstStyle/>
          <a:p>
            <a:pPr marL="0" indent="0" algn="r" rtl="1">
              <a:buNone/>
            </a:pPr>
            <a:endParaRPr lang="he-IL" sz="500" dirty="0" smtClean="0"/>
          </a:p>
          <a:p>
            <a:pPr marL="0" indent="0" algn="r" rtl="1">
              <a:lnSpc>
                <a:spcPct val="170000"/>
              </a:lnSpc>
              <a:buNone/>
            </a:pPr>
            <a:r>
              <a:rPr lang="he-IL" sz="2400" b="1" dirty="0" smtClean="0"/>
              <a:t>אופן ביצוע המשימה </a:t>
            </a:r>
          </a:p>
          <a:p>
            <a:pPr marL="0" indent="0" algn="r" rtl="1">
              <a:lnSpc>
                <a:spcPct val="170000"/>
              </a:lnSpc>
              <a:buNone/>
            </a:pPr>
            <a:r>
              <a:rPr lang="he-IL" sz="2400" dirty="0" smtClean="0"/>
              <a:t>תחילה פתרו </a:t>
            </a:r>
            <a:r>
              <a:rPr lang="he-IL" sz="2400" dirty="0"/>
              <a:t>כמשימה </a:t>
            </a:r>
            <a:r>
              <a:rPr lang="he-IL" sz="2400" dirty="0" smtClean="0"/>
              <a:t>אישית, לאחר מכן הוצגו </a:t>
            </a:r>
            <a:r>
              <a:rPr lang="he-IL" sz="2400" dirty="0"/>
              <a:t>בפניהם שני פתרונות שונים </a:t>
            </a:r>
            <a:r>
              <a:rPr lang="he-IL" sz="2400" dirty="0" smtClean="0"/>
              <a:t>לבעיה:</a:t>
            </a:r>
          </a:p>
          <a:p>
            <a:pPr marL="0" indent="0" algn="r" rtl="1">
              <a:lnSpc>
                <a:spcPct val="170000"/>
              </a:lnSpc>
              <a:buNone/>
            </a:pPr>
            <a:r>
              <a:rPr lang="he-IL" sz="2400" dirty="0" smtClean="0"/>
              <a:t>                         </a:t>
            </a:r>
          </a:p>
          <a:p>
            <a:pPr marL="0" indent="0" algn="r" rtl="1">
              <a:lnSpc>
                <a:spcPct val="170000"/>
              </a:lnSpc>
              <a:buNone/>
            </a:pPr>
            <a:r>
              <a:rPr lang="he-IL" sz="2400" dirty="0"/>
              <a:t> </a:t>
            </a:r>
            <a:r>
              <a:rPr lang="he-IL" sz="2400" dirty="0" smtClean="0"/>
              <a:t>                פתרון א': </a:t>
            </a:r>
            <a:r>
              <a:rPr lang="he-IL" sz="2400" b="1" dirty="0" smtClean="0"/>
              <a:t>קלאסי מקובל</a:t>
            </a:r>
            <a:r>
              <a:rPr lang="he-IL" sz="2400" dirty="0" smtClean="0"/>
              <a:t>, על </a:t>
            </a:r>
            <a:r>
              <a:rPr lang="he-IL" sz="2400" dirty="0"/>
              <a:t>פי יחס </a:t>
            </a:r>
            <a:r>
              <a:rPr lang="he-IL" sz="2400" dirty="0" smtClean="0"/>
              <a:t>ההשקעות</a:t>
            </a:r>
          </a:p>
          <a:p>
            <a:pPr marL="0" indent="0" algn="r" rtl="1">
              <a:lnSpc>
                <a:spcPct val="170000"/>
              </a:lnSpc>
              <a:buNone/>
            </a:pPr>
            <a:r>
              <a:rPr lang="he-IL" sz="2400" dirty="0" smtClean="0"/>
              <a:t>                 פתרון ב': </a:t>
            </a:r>
            <a:r>
              <a:rPr lang="he-IL" sz="2400" b="1" dirty="0" smtClean="0"/>
              <a:t>החזר </a:t>
            </a:r>
            <a:r>
              <a:rPr lang="he-IL" sz="2400" b="1" dirty="0"/>
              <a:t>סכום ההשקעות </a:t>
            </a:r>
            <a:r>
              <a:rPr lang="he-IL" sz="2400" dirty="0"/>
              <a:t>וחלוקת הכסף באופן </a:t>
            </a:r>
            <a:r>
              <a:rPr lang="he-IL" sz="2400" dirty="0" smtClean="0"/>
              <a:t>שווה </a:t>
            </a:r>
          </a:p>
          <a:p>
            <a:pPr marL="0" indent="0" algn="r" rtl="1">
              <a:lnSpc>
                <a:spcPct val="170000"/>
              </a:lnSpc>
              <a:buNone/>
            </a:pPr>
            <a:endParaRPr lang="he-IL" sz="2400" dirty="0" smtClean="0"/>
          </a:p>
          <a:p>
            <a:pPr marL="0" indent="0" algn="r" rtl="1">
              <a:lnSpc>
                <a:spcPct val="170000"/>
              </a:lnSpc>
              <a:buNone/>
            </a:pPr>
            <a:r>
              <a:rPr lang="he-IL" sz="2400" dirty="0" smtClean="0"/>
              <a:t>                          המטרה, להוביל להשוואה </a:t>
            </a:r>
            <a:r>
              <a:rPr lang="he-IL" sz="2400" dirty="0"/>
              <a:t>בין הפתרון האישי </a:t>
            </a:r>
            <a:r>
              <a:rPr lang="he-IL" sz="2400" dirty="0" smtClean="0"/>
              <a:t>לפתרונות שהוצגו</a:t>
            </a:r>
            <a:endParaRPr lang="he-IL" sz="2400" dirty="0" smtClean="0">
              <a:solidFill>
                <a:srgbClr val="FF0000"/>
              </a:solidFill>
            </a:endParaRPr>
          </a:p>
        </p:txBody>
      </p:sp>
      <p:sp>
        <p:nvSpPr>
          <p:cNvPr id="4" name="מציין מיקום של מספר שקופית 6"/>
          <p:cNvSpPr txBox="1">
            <a:spLocks/>
          </p:cNvSpPr>
          <p:nvPr/>
        </p:nvSpPr>
        <p:spPr>
          <a:xfrm>
            <a:off x="601339" y="6151419"/>
            <a:ext cx="683339"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he-IL" sz="2000" dirty="0" smtClean="0"/>
              <a:t>21</a:t>
            </a:r>
            <a:endParaRPr lang="en-US" dirty="0"/>
          </a:p>
        </p:txBody>
      </p:sp>
    </p:spTree>
    <p:extLst>
      <p:ext uri="{BB962C8B-B14F-4D97-AF65-F5344CB8AC3E}">
        <p14:creationId xmlns:p14="http://schemas.microsoft.com/office/powerpoint/2010/main" val="369058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אובייקט 12"/>
          <p:cNvGraphicFramePr>
            <a:graphicFrameLocks noChangeAspect="1"/>
          </p:cNvGraphicFramePr>
          <p:nvPr>
            <p:extLst>
              <p:ext uri="{D42A27DB-BD31-4B8C-83A1-F6EECF244321}">
                <p14:modId xmlns:p14="http://schemas.microsoft.com/office/powerpoint/2010/main" val="74967797"/>
              </p:ext>
            </p:extLst>
          </p:nvPr>
        </p:nvGraphicFramePr>
        <p:xfrm>
          <a:off x="6312614" y="2239809"/>
          <a:ext cx="1775920" cy="827873"/>
        </p:xfrm>
        <a:graphic>
          <a:graphicData uri="http://schemas.openxmlformats.org/presentationml/2006/ole">
            <mc:AlternateContent xmlns:mc="http://schemas.openxmlformats.org/markup-compatibility/2006">
              <mc:Choice xmlns:v="urn:schemas-microsoft-com:vml" Requires="v">
                <p:oleObj spid="_x0000_s13338" name="משוואה" r:id="rId3" imgW="850531" imgH="393529" progId="Equation.3">
                  <p:embed/>
                </p:oleObj>
              </mc:Choice>
              <mc:Fallback>
                <p:oleObj name="משוואה" r:id="rId3" imgW="850531" imgH="393529" progId="Equation.3">
                  <p:embed/>
                  <p:pic>
                    <p:nvPicPr>
                      <p:cNvPr id="0"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12614" y="2239809"/>
                        <a:ext cx="1775920" cy="827873"/>
                      </a:xfrm>
                      <a:prstGeom prst="rect">
                        <a:avLst/>
                      </a:prstGeom>
                      <a:noFill/>
                    </p:spPr>
                  </p:pic>
                </p:oleObj>
              </mc:Fallback>
            </mc:AlternateContent>
          </a:graphicData>
        </a:graphic>
      </p:graphicFrame>
      <p:graphicFrame>
        <p:nvGraphicFramePr>
          <p:cNvPr id="14" name="אובייקט 13"/>
          <p:cNvGraphicFramePr>
            <a:graphicFrameLocks noChangeAspect="1"/>
          </p:cNvGraphicFramePr>
          <p:nvPr>
            <p:extLst>
              <p:ext uri="{D42A27DB-BD31-4B8C-83A1-F6EECF244321}">
                <p14:modId xmlns:p14="http://schemas.microsoft.com/office/powerpoint/2010/main" val="4236651208"/>
              </p:ext>
            </p:extLst>
          </p:nvPr>
        </p:nvGraphicFramePr>
        <p:xfrm>
          <a:off x="1972639" y="2278708"/>
          <a:ext cx="1734590" cy="808606"/>
        </p:xfrm>
        <a:graphic>
          <a:graphicData uri="http://schemas.openxmlformats.org/presentationml/2006/ole">
            <mc:AlternateContent xmlns:mc="http://schemas.openxmlformats.org/markup-compatibility/2006">
              <mc:Choice xmlns:v="urn:schemas-microsoft-com:vml" Requires="v">
                <p:oleObj spid="_x0000_s13339" name="משוואה" r:id="rId5" imgW="850531" imgH="393529" progId="Equation.3">
                  <p:embed/>
                </p:oleObj>
              </mc:Choice>
              <mc:Fallback>
                <p:oleObj name="משוואה" r:id="rId5" imgW="850531" imgH="393529" progId="Equation.3">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72639" y="2278708"/>
                        <a:ext cx="1734590" cy="808606"/>
                      </a:xfrm>
                      <a:prstGeom prst="rect">
                        <a:avLst/>
                      </a:prstGeom>
                      <a:noFill/>
                    </p:spPr>
                  </p:pic>
                </p:oleObj>
              </mc:Fallback>
            </mc:AlternateContent>
          </a:graphicData>
        </a:graphic>
      </p:graphicFrame>
      <p:sp>
        <p:nvSpPr>
          <p:cNvPr id="15" name="Rectangle 12"/>
          <p:cNvSpPr>
            <a:spLocks noChangeArrowheads="1"/>
          </p:cNvSpPr>
          <p:nvPr/>
        </p:nvSpPr>
        <p:spPr bwMode="auto">
          <a:xfrm>
            <a:off x="85352" y="-214282"/>
            <a:ext cx="10012026"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just" defTabSz="914400" rtl="1" eaLnBrk="0" fontAlgn="base" latinLnBrk="0" hangingPunct="0">
              <a:lnSpc>
                <a:spcPct val="150000"/>
              </a:lnSpc>
              <a:spcBef>
                <a:spcPct val="0"/>
              </a:spcBef>
              <a:spcAft>
                <a:spcPct val="0"/>
              </a:spcAft>
              <a:buClrTx/>
              <a:buSzTx/>
              <a:tabLst/>
            </a:pPr>
            <a:r>
              <a:rPr lang="he-IL" altLang="en-US" sz="2800" dirty="0" smtClean="0">
                <a:latin typeface="Arial" panose="020B0604020202020204" pitchFamily="34" charset="0"/>
                <a:ea typeface="Times New Roman" panose="02020603050405020304" pitchFamily="18" charset="0"/>
                <a:cs typeface="Arial" panose="020B0604020202020204" pitchFamily="34" charset="0"/>
              </a:rPr>
              <a:t>                       </a:t>
            </a:r>
            <a:r>
              <a:rPr lang="he-IL" altLang="en-US" sz="2800" b="1" dirty="0">
                <a:solidFill>
                  <a:schemeClr val="tx1">
                    <a:lumMod val="75000"/>
                    <a:lumOff val="25000"/>
                  </a:schemeClr>
                </a:solidFill>
              </a:rPr>
              <a:t>הפתרון הקלאסי המקובל:</a:t>
            </a:r>
          </a:p>
          <a:p>
            <a:pPr marL="0" marR="0" lvl="0" indent="0" algn="just" defTabSz="914400" rtl="1" eaLnBrk="0" fontAlgn="base" latinLnBrk="0" hangingPunct="0">
              <a:lnSpc>
                <a:spcPct val="150000"/>
              </a:lnSpc>
              <a:spcBef>
                <a:spcPct val="0"/>
              </a:spcBef>
              <a:spcAft>
                <a:spcPct val="0"/>
              </a:spcAft>
              <a:buClrTx/>
              <a:buSzTx/>
              <a:tabLst/>
            </a:pPr>
            <a:r>
              <a:rPr lang="he-IL" altLang="en-US" sz="2800" dirty="0" smtClean="0">
                <a:solidFill>
                  <a:schemeClr val="tx1">
                    <a:lumMod val="75000"/>
                    <a:lumOff val="25000"/>
                  </a:schemeClr>
                </a:solidFill>
                <a:latin typeface="Arial" panose="020B0604020202020204" pitchFamily="34" charset="0"/>
                <a:ea typeface="Times New Roman" panose="02020603050405020304" pitchFamily="18" charset="0"/>
                <a:cs typeface="Arial" panose="020B0604020202020204" pitchFamily="34" charset="0"/>
              </a:rPr>
              <a:t>ה</a:t>
            </a:r>
            <a:r>
              <a:rPr kumimoji="0" lang="he-IL" altLang="en-US" sz="2800" b="0" i="0" u="none" strike="noStrike" cap="none" normalizeH="0" baseline="0" dirty="0" smtClean="0">
                <a:ln>
                  <a:noFill/>
                </a:ln>
                <a:solidFill>
                  <a:schemeClr val="tx1">
                    <a:lumMod val="75000"/>
                    <a:lumOff val="25000"/>
                  </a:schemeClr>
                </a:solidFill>
                <a:effectLst/>
                <a:latin typeface="Arial" panose="020B0604020202020204" pitchFamily="34" charset="0"/>
                <a:ea typeface="Times New Roman" panose="02020603050405020304" pitchFamily="18" charset="0"/>
                <a:cs typeface="Arial" panose="020B0604020202020204" pitchFamily="34" charset="0"/>
              </a:rPr>
              <a:t>אחת השקיעה 10 שקלים והשנייה השקיעה 50 שקלים כלומר ההשקעה שלהן היא ביחס של 1:5 ולכן באותו יחס תחלקנה את הרווחים: </a:t>
            </a:r>
            <a:endParaRPr kumimoji="0" lang="en-US" altLang="en-US" sz="2800" b="0" i="0" u="none" strike="noStrike" cap="none" normalizeH="0" baseline="0" dirty="0" smtClean="0">
              <a:ln>
                <a:noFill/>
              </a:ln>
              <a:solidFill>
                <a:schemeClr val="tx1">
                  <a:lumMod val="75000"/>
                  <a:lumOff val="25000"/>
                </a:schemeClr>
              </a:solidFill>
              <a:effectLst/>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he-IL"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p>
        </p:txBody>
      </p:sp>
      <p:sp>
        <p:nvSpPr>
          <p:cNvPr id="16" name="Rectangle 13"/>
          <p:cNvSpPr>
            <a:spLocks noChangeArrowheads="1"/>
          </p:cNvSpPr>
          <p:nvPr/>
        </p:nvSpPr>
        <p:spPr bwMode="auto">
          <a:xfrm>
            <a:off x="3504086" y="2404054"/>
            <a:ext cx="208144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pPr>
            <a:r>
              <a:rPr lang="he-IL" altLang="en-US" sz="2400" dirty="0">
                <a:latin typeface="Arial" panose="020B0604020202020204" pitchFamily="34" charset="0"/>
                <a:ea typeface="Times New Roman" panose="02020603050405020304" pitchFamily="18" charset="0"/>
              </a:rPr>
              <a:t>ולינה</a:t>
            </a:r>
            <a:r>
              <a:rPr kumimoji="0" lang="he-IL" alt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he-IL" altLang="en-US" sz="2400" dirty="0">
                <a:latin typeface="Arial" panose="020B0604020202020204" pitchFamily="34" charset="0"/>
                <a:ea typeface="Times New Roman" panose="02020603050405020304" pitchFamily="18" charset="0"/>
              </a:rPr>
              <a:t>תקבל:</a:t>
            </a:r>
            <a:r>
              <a:rPr kumimoji="0" lang="he-IL" altLang="en-US"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he-IL" altLang="en-US"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7" name="Rectangle 14"/>
          <p:cNvSpPr>
            <a:spLocks noChangeArrowheads="1"/>
          </p:cNvSpPr>
          <p:nvPr/>
        </p:nvSpPr>
        <p:spPr bwMode="auto">
          <a:xfrm>
            <a:off x="5277938" y="3446965"/>
            <a:ext cx="22794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pPr>
            <a:r>
              <a:rPr kumimoji="0" lang="he-IL"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he-IL" alt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graphicFrame>
        <p:nvGraphicFramePr>
          <p:cNvPr id="18" name="אובייקט 17"/>
          <p:cNvGraphicFramePr>
            <a:graphicFrameLocks noChangeAspect="1"/>
          </p:cNvGraphicFramePr>
          <p:nvPr>
            <p:extLst>
              <p:ext uri="{D42A27DB-BD31-4B8C-83A1-F6EECF244321}">
                <p14:modId xmlns:p14="http://schemas.microsoft.com/office/powerpoint/2010/main" val="497697653"/>
              </p:ext>
            </p:extLst>
          </p:nvPr>
        </p:nvGraphicFramePr>
        <p:xfrm>
          <a:off x="2839934" y="5558811"/>
          <a:ext cx="2251431" cy="441158"/>
        </p:xfrm>
        <a:graphic>
          <a:graphicData uri="http://schemas.openxmlformats.org/presentationml/2006/ole">
            <mc:AlternateContent xmlns:mc="http://schemas.openxmlformats.org/markup-compatibility/2006">
              <mc:Choice xmlns:v="urn:schemas-microsoft-com:vml" Requires="v">
                <p:oleObj spid="_x0000_s13340" name="משוואה" r:id="rId7" imgW="939600" imgH="177480" progId="Equation.3">
                  <p:embed/>
                </p:oleObj>
              </mc:Choice>
              <mc:Fallback>
                <p:oleObj name="משוואה" r:id="rId7" imgW="939600" imgH="177480" progId="Equation.3">
                  <p:embed/>
                  <p:pic>
                    <p:nvPicPr>
                      <p:cNvPr id="0" name="Object 18"/>
                      <p:cNvPicPr>
                        <a:picLocks noChangeAspect="1" noChangeArrowheads="1"/>
                      </p:cNvPicPr>
                      <p:nvPr/>
                    </p:nvPicPr>
                    <p:blipFill>
                      <a:blip r:embed="rId8"/>
                      <a:srcRect/>
                      <a:stretch>
                        <a:fillRect/>
                      </a:stretch>
                    </p:blipFill>
                    <p:spPr bwMode="auto">
                      <a:xfrm>
                        <a:off x="2839934" y="5558811"/>
                        <a:ext cx="2251431" cy="441158"/>
                      </a:xfrm>
                      <a:prstGeom prst="rect">
                        <a:avLst/>
                      </a:prstGeom>
                      <a:noFill/>
                    </p:spPr>
                  </p:pic>
                </p:oleObj>
              </mc:Fallback>
            </mc:AlternateContent>
          </a:graphicData>
        </a:graphic>
      </p:graphicFrame>
      <p:graphicFrame>
        <p:nvGraphicFramePr>
          <p:cNvPr id="19" name="אובייקט 18"/>
          <p:cNvGraphicFramePr>
            <a:graphicFrameLocks noChangeAspect="1"/>
          </p:cNvGraphicFramePr>
          <p:nvPr>
            <p:extLst>
              <p:ext uri="{D42A27DB-BD31-4B8C-83A1-F6EECF244321}">
                <p14:modId xmlns:p14="http://schemas.microsoft.com/office/powerpoint/2010/main" val="3806270985"/>
              </p:ext>
            </p:extLst>
          </p:nvPr>
        </p:nvGraphicFramePr>
        <p:xfrm>
          <a:off x="5937804" y="5558811"/>
          <a:ext cx="2044369" cy="463177"/>
        </p:xfrm>
        <a:graphic>
          <a:graphicData uri="http://schemas.openxmlformats.org/presentationml/2006/ole">
            <mc:AlternateContent xmlns:mc="http://schemas.openxmlformats.org/markup-compatibility/2006">
              <mc:Choice xmlns:v="urn:schemas-microsoft-com:vml" Requires="v">
                <p:oleObj spid="_x0000_s13341" name="משוואה" r:id="rId9" imgW="825480" imgH="177480" progId="Equation.3">
                  <p:embed/>
                </p:oleObj>
              </mc:Choice>
              <mc:Fallback>
                <p:oleObj name="משוואה" r:id="rId9" imgW="825480" imgH="177480" progId="Equation.3">
                  <p:embed/>
                  <p:pic>
                    <p:nvPicPr>
                      <p:cNvPr id="0" name="Object 17"/>
                      <p:cNvPicPr>
                        <a:picLocks noChangeAspect="1" noChangeArrowheads="1"/>
                      </p:cNvPicPr>
                      <p:nvPr/>
                    </p:nvPicPr>
                    <p:blipFill>
                      <a:blip r:embed="rId10"/>
                      <a:srcRect/>
                      <a:stretch>
                        <a:fillRect/>
                      </a:stretch>
                    </p:blipFill>
                    <p:spPr bwMode="auto">
                      <a:xfrm>
                        <a:off x="5937804" y="5558811"/>
                        <a:ext cx="2044369" cy="463177"/>
                      </a:xfrm>
                      <a:prstGeom prst="rect">
                        <a:avLst/>
                      </a:prstGeom>
                      <a:noFill/>
                    </p:spPr>
                  </p:pic>
                </p:oleObj>
              </mc:Fallback>
            </mc:AlternateContent>
          </a:graphicData>
        </a:graphic>
      </p:graphicFrame>
      <p:sp>
        <p:nvSpPr>
          <p:cNvPr id="20" name="Rectangle 19"/>
          <p:cNvSpPr>
            <a:spLocks noChangeArrowheads="1"/>
          </p:cNvSpPr>
          <p:nvPr/>
        </p:nvSpPr>
        <p:spPr bwMode="auto">
          <a:xfrm>
            <a:off x="463581" y="3007354"/>
            <a:ext cx="10127960"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smtClean="0">
              <a:ln>
                <a:noFill/>
              </a:ln>
              <a:solidFill>
                <a:schemeClr val="tx1"/>
              </a:solidFill>
              <a:effectLst/>
              <a:latin typeface="Arial" panose="020B0604020202020204" pitchFamily="34" charset="0"/>
            </a:endParaRPr>
          </a:p>
          <a:p>
            <a:pPr algn="just" rtl="1" eaLnBrk="0" fontAlgn="base" hangingPunct="0">
              <a:lnSpc>
                <a:spcPct val="150000"/>
              </a:lnSpc>
              <a:spcBef>
                <a:spcPct val="0"/>
              </a:spcBef>
              <a:spcAft>
                <a:spcPct val="0"/>
              </a:spcAft>
            </a:pPr>
            <a:r>
              <a:rPr lang="he-IL" sz="2800" dirty="0" smtClean="0"/>
              <a:t>                      </a:t>
            </a:r>
            <a:r>
              <a:rPr lang="he-IL" sz="2800" b="1" dirty="0">
                <a:solidFill>
                  <a:schemeClr val="tx1">
                    <a:lumMod val="75000"/>
                    <a:lumOff val="25000"/>
                  </a:schemeClr>
                </a:solidFill>
              </a:rPr>
              <a:t>הפתרון של החזר סכום ההשקעות: </a:t>
            </a:r>
          </a:p>
          <a:p>
            <a:pPr algn="just" rtl="1" eaLnBrk="0" fontAlgn="base" hangingPunct="0">
              <a:lnSpc>
                <a:spcPct val="150000"/>
              </a:lnSpc>
              <a:spcBef>
                <a:spcPct val="0"/>
              </a:spcBef>
              <a:spcAft>
                <a:spcPct val="0"/>
              </a:spcAft>
            </a:pPr>
            <a:r>
              <a:rPr kumimoji="0" lang="he-IL" altLang="en-US" sz="2800" b="0" i="0" u="none" strike="noStrike" cap="none" normalizeH="0" baseline="0" dirty="0" smtClean="0">
                <a:ln>
                  <a:noFill/>
                </a:ln>
                <a:solidFill>
                  <a:schemeClr val="tx1">
                    <a:lumMod val="75000"/>
                    <a:lumOff val="25000"/>
                  </a:schemeClr>
                </a:solidFill>
                <a:effectLst/>
                <a:latin typeface="Arial" panose="020B0604020202020204" pitchFamily="34" charset="0"/>
                <a:ea typeface="Times New Roman" panose="02020603050405020304" pitchFamily="18" charset="0"/>
                <a:cs typeface="Arial" panose="020B0604020202020204" pitchFamily="34" charset="0"/>
              </a:rPr>
              <a:t>תמי ולינה הוציאו יחד 60 שקלים, ההכנסות היו 480 ₪, לכן: לתמי נחזיר 10 ₪ וללינה 50 ₪ </a:t>
            </a:r>
            <a:r>
              <a:rPr lang="he-IL" altLang="en-US" sz="2800" dirty="0" smtClean="0">
                <a:solidFill>
                  <a:schemeClr val="tx1">
                    <a:lumMod val="75000"/>
                    <a:lumOff val="25000"/>
                  </a:schemeClr>
                </a:solidFill>
                <a:latin typeface="Arial" panose="020B0604020202020204" pitchFamily="34" charset="0"/>
                <a:ea typeface="Times New Roman" panose="02020603050405020304" pitchFamily="18" charset="0"/>
                <a:cs typeface="Arial" panose="020B0604020202020204" pitchFamily="34" charset="0"/>
              </a:rPr>
              <a:t>ו</a:t>
            </a:r>
            <a:r>
              <a:rPr kumimoji="0" lang="he-IL" altLang="en-US" sz="2800" b="0" i="0" u="none" strike="noStrike" cap="none" normalizeH="0" baseline="0" dirty="0" smtClean="0">
                <a:ln>
                  <a:noFill/>
                </a:ln>
                <a:solidFill>
                  <a:schemeClr val="tx1">
                    <a:lumMod val="75000"/>
                    <a:lumOff val="25000"/>
                  </a:schemeClr>
                </a:solidFill>
                <a:effectLst/>
                <a:latin typeface="Arial" panose="020B0604020202020204" pitchFamily="34" charset="0"/>
                <a:ea typeface="Times New Roman" panose="02020603050405020304" pitchFamily="18" charset="0"/>
                <a:cs typeface="Arial" panose="020B0604020202020204" pitchFamily="34" charset="0"/>
              </a:rPr>
              <a:t>את מה שנותר נחלק ביניהן שווה בשווה: </a:t>
            </a:r>
            <a:endParaRPr kumimoji="0" lang="he-IL" altLang="en-US" sz="2800" b="0" i="0" u="none" strike="noStrike" cap="none" normalizeH="0" baseline="0" dirty="0" smtClean="0">
              <a:ln>
                <a:noFill/>
              </a:ln>
              <a:solidFill>
                <a:schemeClr val="tx1">
                  <a:lumMod val="75000"/>
                  <a:lumOff val="25000"/>
                </a:schemeClr>
              </a:solidFill>
              <a:effectLst/>
              <a:latin typeface="Arial" panose="020B0604020202020204" pitchFamily="34" charset="0"/>
              <a:cs typeface="Arial" panose="020B0604020202020204" pitchFamily="34" charset="0"/>
            </a:endParaRPr>
          </a:p>
        </p:txBody>
      </p:sp>
      <p:sp>
        <p:nvSpPr>
          <p:cNvPr id="22" name="Rectangle 21"/>
          <p:cNvSpPr>
            <a:spLocks noChangeArrowheads="1"/>
          </p:cNvSpPr>
          <p:nvPr/>
        </p:nvSpPr>
        <p:spPr bwMode="auto">
          <a:xfrm>
            <a:off x="-366495" y="4545769"/>
            <a:ext cx="22794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he-IL"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23" name="מלבן 22"/>
          <p:cNvSpPr/>
          <p:nvPr/>
        </p:nvSpPr>
        <p:spPr>
          <a:xfrm>
            <a:off x="8190914" y="2404053"/>
            <a:ext cx="1621954" cy="461665"/>
          </a:xfrm>
          <a:prstGeom prst="rect">
            <a:avLst/>
          </a:prstGeom>
        </p:spPr>
        <p:txBody>
          <a:bodyPr wrap="square">
            <a:spAutoFit/>
          </a:bodyPr>
          <a:lstStyle/>
          <a:p>
            <a:r>
              <a:rPr lang="he-IL" altLang="en-US" sz="2400" dirty="0" smtClean="0">
                <a:latin typeface="Arial" panose="020B0604020202020204" pitchFamily="34" charset="0"/>
                <a:ea typeface="Times New Roman" panose="02020603050405020304" pitchFamily="18" charset="0"/>
              </a:rPr>
              <a:t>תמי תקבל: </a:t>
            </a:r>
            <a:endParaRPr lang="en-US" sz="2400" dirty="0"/>
          </a:p>
        </p:txBody>
      </p:sp>
      <p:sp>
        <p:nvSpPr>
          <p:cNvPr id="21" name="מציין מיקום של מספר שקופית 6"/>
          <p:cNvSpPr txBox="1">
            <a:spLocks/>
          </p:cNvSpPr>
          <p:nvPr/>
        </p:nvSpPr>
        <p:spPr>
          <a:xfrm>
            <a:off x="601339" y="6151419"/>
            <a:ext cx="683339"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he-IL" sz="2000" dirty="0" smtClean="0"/>
              <a:t>22</a:t>
            </a:r>
            <a:endParaRPr lang="en-US" dirty="0"/>
          </a:p>
        </p:txBody>
      </p:sp>
    </p:spTree>
    <p:extLst>
      <p:ext uri="{BB962C8B-B14F-4D97-AF65-F5344CB8AC3E}">
        <p14:creationId xmlns:p14="http://schemas.microsoft.com/office/powerpoint/2010/main" val="3059991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par>
                                <p:cTn id="8" presetID="10"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500"/>
                                        <p:tgtEl>
                                          <p:spTgt spid="16"/>
                                        </p:tgtEl>
                                      </p:cBhvr>
                                    </p:animEffect>
                                  </p:childTnLst>
                                </p:cTn>
                              </p:par>
                              <p:par>
                                <p:cTn id="16" presetID="10" presetClass="entr" presetSubtype="0" fill="hold"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0">
                                            <p:txEl>
                                              <p:pRg st="1" end="1"/>
                                            </p:txEl>
                                          </p:spTgt>
                                        </p:tgtEl>
                                        <p:attrNameLst>
                                          <p:attrName>style.visibility</p:attrName>
                                        </p:attrNameLst>
                                      </p:cBhvr>
                                      <p:to>
                                        <p:strVal val="visible"/>
                                      </p:to>
                                    </p:set>
                                    <p:animEffect transition="in" filter="fade">
                                      <p:cBhvr>
                                        <p:cTn id="23" dur="500"/>
                                        <p:tgtEl>
                                          <p:spTgt spid="20">
                                            <p:txEl>
                                              <p:pRg st="1" end="1"/>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20">
                                            <p:txEl>
                                              <p:pRg st="2" end="2"/>
                                            </p:txEl>
                                          </p:spTgt>
                                        </p:tgtEl>
                                        <p:attrNameLst>
                                          <p:attrName>style.visibility</p:attrName>
                                        </p:attrNameLst>
                                      </p:cBhvr>
                                      <p:to>
                                        <p:strVal val="visible"/>
                                      </p:to>
                                    </p:set>
                                    <p:animEffect transition="in" filter="fade">
                                      <p:cBhvr>
                                        <p:cTn id="26" dur="500"/>
                                        <p:tgtEl>
                                          <p:spTgt spid="20">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fade">
                                      <p:cBhvr>
                                        <p:cTn id="31" dur="500"/>
                                        <p:tgtEl>
                                          <p:spTgt spid="18"/>
                                        </p:tgtEl>
                                      </p:cBhvr>
                                    </p:animEffect>
                                  </p:childTnLst>
                                </p:cTn>
                              </p:par>
                              <p:par>
                                <p:cTn id="32" presetID="10" presetClass="entr" presetSubtype="0" fill="hold" nodeType="with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fade">
                                      <p:cBhvr>
                                        <p:cTn id="34"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964692" y="100901"/>
            <a:ext cx="10515600" cy="1002411"/>
          </a:xfrm>
        </p:spPr>
        <p:txBody>
          <a:bodyPr/>
          <a:lstStyle/>
          <a:p>
            <a:pPr algn="ctr"/>
            <a:r>
              <a:rPr lang="he-IL" dirty="0" smtClean="0">
                <a:cs typeface="+mn-cs"/>
              </a:rPr>
              <a:t>השוואה בין הבעיות</a:t>
            </a:r>
            <a:endParaRPr lang="en-US" dirty="0">
              <a:cs typeface="+mn-cs"/>
            </a:endParaRPr>
          </a:p>
        </p:txBody>
      </p:sp>
      <p:sp>
        <p:nvSpPr>
          <p:cNvPr id="3" name="מציין מיקום תוכן 2"/>
          <p:cNvSpPr>
            <a:spLocks noGrp="1"/>
          </p:cNvSpPr>
          <p:nvPr>
            <p:ph idx="1"/>
          </p:nvPr>
        </p:nvSpPr>
        <p:spPr>
          <a:xfrm>
            <a:off x="4805182" y="705953"/>
            <a:ext cx="3754704" cy="2792981"/>
          </a:xfrm>
        </p:spPr>
        <p:txBody>
          <a:bodyPr>
            <a:noAutofit/>
          </a:bodyPr>
          <a:lstStyle/>
          <a:p>
            <a:pPr marL="0" indent="0" algn="r">
              <a:lnSpc>
                <a:spcPct val="150000"/>
              </a:lnSpc>
              <a:buNone/>
            </a:pPr>
            <a:r>
              <a:rPr lang="he-IL" dirty="0" smtClean="0"/>
              <a:t>                           </a:t>
            </a:r>
            <a:r>
              <a:rPr lang="he-IL" b="1" dirty="0"/>
              <a:t>צבעים</a:t>
            </a:r>
          </a:p>
          <a:p>
            <a:pPr marL="0" indent="0" algn="r">
              <a:buNone/>
            </a:pPr>
            <a:r>
              <a:rPr lang="he-IL" dirty="0" smtClean="0"/>
              <a:t>אביב </a:t>
            </a:r>
            <a:r>
              <a:rPr lang="he-IL" dirty="0"/>
              <a:t>צובע גדר בצבע ירוק </a:t>
            </a:r>
            <a:r>
              <a:rPr lang="he-IL" dirty="0" smtClean="0"/>
              <a:t>מערבוב </a:t>
            </a:r>
            <a:r>
              <a:rPr lang="he-IL" b="1" dirty="0">
                <a:solidFill>
                  <a:srgbClr val="FF0000"/>
                </a:solidFill>
              </a:rPr>
              <a:t>3</a:t>
            </a:r>
            <a:r>
              <a:rPr lang="he-IL" dirty="0"/>
              <a:t> פחים </a:t>
            </a:r>
            <a:r>
              <a:rPr lang="he-IL" dirty="0" smtClean="0"/>
              <a:t>בצבע </a:t>
            </a:r>
            <a:r>
              <a:rPr lang="he-IL" dirty="0"/>
              <a:t>צהוב </a:t>
            </a:r>
            <a:r>
              <a:rPr lang="he-IL" dirty="0" smtClean="0"/>
              <a:t>ו-</a:t>
            </a:r>
            <a:r>
              <a:rPr lang="he-IL" b="1" dirty="0" smtClean="0">
                <a:solidFill>
                  <a:srgbClr val="FF0000"/>
                </a:solidFill>
              </a:rPr>
              <a:t>2</a:t>
            </a:r>
            <a:r>
              <a:rPr lang="he-IL" dirty="0" smtClean="0"/>
              <a:t> </a:t>
            </a:r>
            <a:r>
              <a:rPr lang="he-IL" dirty="0"/>
              <a:t>פחים </a:t>
            </a:r>
            <a:r>
              <a:rPr lang="he-IL" dirty="0" smtClean="0"/>
              <a:t>בצבע </a:t>
            </a:r>
            <a:r>
              <a:rPr lang="he-IL" dirty="0"/>
              <a:t>כחול. </a:t>
            </a:r>
            <a:r>
              <a:rPr lang="he-IL" dirty="0" smtClean="0"/>
              <a:t>לאחר </a:t>
            </a:r>
            <a:r>
              <a:rPr lang="he-IL" dirty="0"/>
              <a:t>שנגמר לו הצבע, קנה אביב </a:t>
            </a:r>
            <a:r>
              <a:rPr lang="he-IL" b="1" dirty="0">
                <a:solidFill>
                  <a:srgbClr val="FF0000"/>
                </a:solidFill>
              </a:rPr>
              <a:t>40</a:t>
            </a:r>
            <a:r>
              <a:rPr lang="he-IL" dirty="0"/>
              <a:t> פחי צבע נוספים, חלקם בצהוב, וחלקם בכחול. </a:t>
            </a:r>
            <a:r>
              <a:rPr lang="he-IL" dirty="0" smtClean="0"/>
              <a:t> כמה </a:t>
            </a:r>
            <a:r>
              <a:rPr lang="he-IL" dirty="0"/>
              <a:t>פחים מכל צבע קנה אביב, כדי לקבל את אותו גוון של ירוק שהיה לו קודם? </a:t>
            </a:r>
            <a:endParaRPr lang="en-US" dirty="0"/>
          </a:p>
          <a:p>
            <a:pPr algn="r"/>
            <a:endParaRPr lang="en-US" dirty="0"/>
          </a:p>
        </p:txBody>
      </p:sp>
      <p:sp>
        <p:nvSpPr>
          <p:cNvPr id="6" name="מציין מיקום תוכן 2"/>
          <p:cNvSpPr txBox="1">
            <a:spLocks/>
          </p:cNvSpPr>
          <p:nvPr/>
        </p:nvSpPr>
        <p:spPr>
          <a:xfrm>
            <a:off x="8468446" y="656001"/>
            <a:ext cx="3660648" cy="255760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1">
              <a:lnSpc>
                <a:spcPct val="170000"/>
              </a:lnSpc>
              <a:buNone/>
            </a:pPr>
            <a:r>
              <a:rPr lang="he-IL" sz="1800" b="1" dirty="0" smtClean="0"/>
              <a:t>הגרלה</a:t>
            </a:r>
          </a:p>
          <a:p>
            <a:pPr marL="0" indent="0" algn="r" rtl="1">
              <a:lnSpc>
                <a:spcPct val="100000"/>
              </a:lnSpc>
              <a:buNone/>
            </a:pPr>
            <a:r>
              <a:rPr lang="he-IL" sz="1800" dirty="0" smtClean="0"/>
              <a:t>שני </a:t>
            </a:r>
            <a:r>
              <a:rPr lang="he-IL" sz="1800" dirty="0"/>
              <a:t>חברים קנו יחד כרטיס הגרלה, </a:t>
            </a:r>
          </a:p>
          <a:p>
            <a:pPr marL="0" indent="0" algn="r" rtl="1">
              <a:lnSpc>
                <a:spcPct val="100000"/>
              </a:lnSpc>
              <a:buNone/>
            </a:pPr>
            <a:r>
              <a:rPr lang="he-IL" sz="1800" dirty="0" smtClean="0"/>
              <a:t>האחד </a:t>
            </a:r>
            <a:r>
              <a:rPr lang="he-IL" sz="1800" dirty="0"/>
              <a:t>שילם </a:t>
            </a:r>
            <a:r>
              <a:rPr lang="he-IL" sz="1800" b="1" dirty="0">
                <a:solidFill>
                  <a:srgbClr val="FF0000"/>
                </a:solidFill>
              </a:rPr>
              <a:t>3</a:t>
            </a:r>
            <a:r>
              <a:rPr lang="he-IL" sz="1800" dirty="0"/>
              <a:t> ש"ח, והשני – </a:t>
            </a:r>
            <a:r>
              <a:rPr lang="he-IL" sz="1800" b="1" dirty="0">
                <a:solidFill>
                  <a:srgbClr val="FF0000"/>
                </a:solidFill>
              </a:rPr>
              <a:t>2</a:t>
            </a:r>
            <a:r>
              <a:rPr lang="he-IL" sz="1800" dirty="0"/>
              <a:t> ש"ח. </a:t>
            </a:r>
            <a:endParaRPr lang="he-IL" sz="1800" dirty="0" smtClean="0"/>
          </a:p>
          <a:p>
            <a:pPr marL="0" indent="0" algn="r" rtl="1">
              <a:lnSpc>
                <a:spcPct val="100000"/>
              </a:lnSpc>
              <a:buNone/>
            </a:pPr>
            <a:r>
              <a:rPr lang="he-IL" sz="1800" dirty="0" smtClean="0"/>
              <a:t>הכרטיס </a:t>
            </a:r>
            <a:r>
              <a:rPr lang="he-IL" sz="1800" dirty="0"/>
              <a:t>שקנו זיכה אותם ב-</a:t>
            </a:r>
            <a:r>
              <a:rPr lang="he-IL" sz="1800" b="1" dirty="0">
                <a:solidFill>
                  <a:srgbClr val="FF0000"/>
                </a:solidFill>
              </a:rPr>
              <a:t>40</a:t>
            </a:r>
            <a:r>
              <a:rPr lang="he-IL" sz="1800" dirty="0"/>
              <a:t> ש"ח. </a:t>
            </a:r>
          </a:p>
          <a:p>
            <a:pPr marL="0" indent="0" algn="r" rtl="1">
              <a:lnSpc>
                <a:spcPct val="100000"/>
              </a:lnSpc>
              <a:buNone/>
            </a:pPr>
            <a:r>
              <a:rPr lang="he-IL" sz="1800" dirty="0" smtClean="0"/>
              <a:t>כיצד </a:t>
            </a:r>
            <a:r>
              <a:rPr lang="he-IL" sz="1800" dirty="0"/>
              <a:t>עליהם לחלק ביניהם את הזכייה?</a:t>
            </a:r>
          </a:p>
          <a:p>
            <a:pPr algn="r"/>
            <a:endParaRPr lang="en-US" sz="1800" dirty="0"/>
          </a:p>
        </p:txBody>
      </p:sp>
      <p:graphicFrame>
        <p:nvGraphicFramePr>
          <p:cNvPr id="7" name="אובייקט 6"/>
          <p:cNvGraphicFramePr>
            <a:graphicFrameLocks noChangeAspect="1"/>
          </p:cNvGraphicFramePr>
          <p:nvPr>
            <p:extLst>
              <p:ext uri="{D42A27DB-BD31-4B8C-83A1-F6EECF244321}">
                <p14:modId xmlns:p14="http://schemas.microsoft.com/office/powerpoint/2010/main" val="2371780475"/>
              </p:ext>
            </p:extLst>
          </p:nvPr>
        </p:nvGraphicFramePr>
        <p:xfrm>
          <a:off x="7639880" y="4274552"/>
          <a:ext cx="2110956" cy="592603"/>
        </p:xfrm>
        <a:graphic>
          <a:graphicData uri="http://schemas.openxmlformats.org/presentationml/2006/ole">
            <mc:AlternateContent xmlns:mc="http://schemas.openxmlformats.org/markup-compatibility/2006">
              <mc:Choice xmlns:v="urn:schemas-microsoft-com:vml" Requires="v">
                <p:oleObj spid="_x0000_s12672" name="משוואה" r:id="rId3" imgW="749160" imgH="203040" progId="Equation.3">
                  <p:embed/>
                </p:oleObj>
              </mc:Choice>
              <mc:Fallback>
                <p:oleObj name="משוואה" r:id="rId3" imgW="749160" imgH="203040" progId="Equation.3">
                  <p:embed/>
                  <p:pic>
                    <p:nvPicPr>
                      <p:cNvPr id="0" name=""/>
                      <p:cNvPicPr>
                        <a:picLocks noChangeAspect="1" noChangeArrowheads="1"/>
                      </p:cNvPicPr>
                      <p:nvPr/>
                    </p:nvPicPr>
                    <p:blipFill>
                      <a:blip r:embed="rId4"/>
                      <a:srcRect/>
                      <a:stretch>
                        <a:fillRect/>
                      </a:stretch>
                    </p:blipFill>
                    <p:spPr bwMode="auto">
                      <a:xfrm>
                        <a:off x="7639880" y="4274552"/>
                        <a:ext cx="2110956" cy="592603"/>
                      </a:xfrm>
                      <a:prstGeom prst="rect">
                        <a:avLst/>
                      </a:prstGeom>
                      <a:noFill/>
                    </p:spPr>
                  </p:pic>
                </p:oleObj>
              </mc:Fallback>
            </mc:AlternateContent>
          </a:graphicData>
        </a:graphic>
      </p:graphicFrame>
      <p:graphicFrame>
        <p:nvGraphicFramePr>
          <p:cNvPr id="8" name="אובייקט 7"/>
          <p:cNvGraphicFramePr>
            <a:graphicFrameLocks noChangeAspect="1"/>
          </p:cNvGraphicFramePr>
          <p:nvPr>
            <p:extLst>
              <p:ext uri="{D42A27DB-BD31-4B8C-83A1-F6EECF244321}">
                <p14:modId xmlns:p14="http://schemas.microsoft.com/office/powerpoint/2010/main" val="2016372336"/>
              </p:ext>
            </p:extLst>
          </p:nvPr>
        </p:nvGraphicFramePr>
        <p:xfrm>
          <a:off x="7025640" y="4879493"/>
          <a:ext cx="2136475" cy="560387"/>
        </p:xfrm>
        <a:graphic>
          <a:graphicData uri="http://schemas.openxmlformats.org/presentationml/2006/ole">
            <mc:AlternateContent xmlns:mc="http://schemas.openxmlformats.org/markup-compatibility/2006">
              <mc:Choice xmlns:v="urn:schemas-microsoft-com:vml" Requires="v">
                <p:oleObj spid="_x0000_s12673" name="משוואה" r:id="rId5" imgW="774360" imgH="203040" progId="Equation.3">
                  <p:embed/>
                </p:oleObj>
              </mc:Choice>
              <mc:Fallback>
                <p:oleObj name="משוואה" r:id="rId5" imgW="774360" imgH="203040" progId="Equation.3">
                  <p:embed/>
                  <p:pic>
                    <p:nvPicPr>
                      <p:cNvPr id="0" name=""/>
                      <p:cNvPicPr/>
                      <p:nvPr/>
                    </p:nvPicPr>
                    <p:blipFill>
                      <a:blip r:embed="rId6"/>
                      <a:stretch>
                        <a:fillRect/>
                      </a:stretch>
                    </p:blipFill>
                    <p:spPr>
                      <a:xfrm>
                        <a:off x="7025640" y="4879493"/>
                        <a:ext cx="2136475" cy="560387"/>
                      </a:xfrm>
                      <a:prstGeom prst="rect">
                        <a:avLst/>
                      </a:prstGeom>
                    </p:spPr>
                  </p:pic>
                </p:oleObj>
              </mc:Fallback>
            </mc:AlternateContent>
          </a:graphicData>
        </a:graphic>
      </p:graphicFrame>
      <p:graphicFrame>
        <p:nvGraphicFramePr>
          <p:cNvPr id="9" name="אובייקט 8"/>
          <p:cNvGraphicFramePr>
            <a:graphicFrameLocks noChangeAspect="1"/>
          </p:cNvGraphicFramePr>
          <p:nvPr>
            <p:extLst>
              <p:ext uri="{D42A27DB-BD31-4B8C-83A1-F6EECF244321}">
                <p14:modId xmlns:p14="http://schemas.microsoft.com/office/powerpoint/2010/main" val="1773232063"/>
              </p:ext>
            </p:extLst>
          </p:nvPr>
        </p:nvGraphicFramePr>
        <p:xfrm>
          <a:off x="9245369" y="4862864"/>
          <a:ext cx="1860798" cy="563361"/>
        </p:xfrm>
        <a:graphic>
          <a:graphicData uri="http://schemas.openxmlformats.org/presentationml/2006/ole">
            <mc:AlternateContent xmlns:mc="http://schemas.openxmlformats.org/markup-compatibility/2006">
              <mc:Choice xmlns:v="urn:schemas-microsoft-com:vml" Requires="v">
                <p:oleObj spid="_x0000_s12674" name="משוואה" r:id="rId7" imgW="698197" imgH="203112" progId="Equation.3">
                  <p:embed/>
                </p:oleObj>
              </mc:Choice>
              <mc:Fallback>
                <p:oleObj name="משוואה" r:id="rId7" imgW="698197" imgH="203112"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245369" y="4862864"/>
                        <a:ext cx="1860798" cy="563361"/>
                      </a:xfrm>
                      <a:prstGeom prst="rect">
                        <a:avLst/>
                      </a:prstGeom>
                      <a:noFill/>
                    </p:spPr>
                  </p:pic>
                </p:oleObj>
              </mc:Fallback>
            </mc:AlternateContent>
          </a:graphicData>
        </a:graphic>
      </p:graphicFrame>
      <p:sp>
        <p:nvSpPr>
          <p:cNvPr id="10" name="מציין מיקום תוכן 2"/>
          <p:cNvSpPr txBox="1">
            <a:spLocks/>
          </p:cNvSpPr>
          <p:nvPr/>
        </p:nvSpPr>
        <p:spPr>
          <a:xfrm>
            <a:off x="149150" y="446665"/>
            <a:ext cx="4521241" cy="3526018"/>
          </a:xfrm>
          <a:prstGeom prst="rect">
            <a:avLst/>
          </a:prstGeom>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rtl="1">
              <a:buFont typeface="Arial" panose="020B0604020202020204" pitchFamily="34" charset="0"/>
              <a:buNone/>
            </a:pPr>
            <a:r>
              <a:rPr lang="he-IL" dirty="0" smtClean="0"/>
              <a:t>                                          </a:t>
            </a:r>
            <a:r>
              <a:rPr lang="he-IL" b="1" dirty="0" smtClean="0"/>
              <a:t>                              </a:t>
            </a:r>
            <a:endParaRPr lang="he-IL" dirty="0" smtClean="0"/>
          </a:p>
          <a:p>
            <a:pPr marL="0" indent="0" algn="r">
              <a:lnSpc>
                <a:spcPct val="170000"/>
              </a:lnSpc>
              <a:buNone/>
            </a:pPr>
            <a:r>
              <a:rPr lang="he-IL" sz="6800" b="1" dirty="0" smtClean="0"/>
              <a:t>                          הלימונדה</a:t>
            </a:r>
          </a:p>
          <a:p>
            <a:pPr marL="0" indent="0" algn="r">
              <a:lnSpc>
                <a:spcPct val="120000"/>
              </a:lnSpc>
              <a:buNone/>
            </a:pPr>
            <a:r>
              <a:rPr lang="he-IL" sz="7200" dirty="0" smtClean="0"/>
              <a:t>לינה ותמי החליטו להקים דוכן לימונדה ביריד אשר התקיים בעירן. לינה התנדבה לקנות תרכיז ובקבוקי מים שמחירם </a:t>
            </a:r>
            <a:r>
              <a:rPr lang="he-IL" sz="7200" b="1" dirty="0" smtClean="0">
                <a:solidFill>
                  <a:srgbClr val="FF0000"/>
                </a:solidFill>
              </a:rPr>
              <a:t>50</a:t>
            </a:r>
            <a:r>
              <a:rPr lang="he-IL" sz="7200" dirty="0" smtClean="0"/>
              <a:t> ₪, ותמי הבטיחה לקנות כוסות חד פעמיות שמחירן </a:t>
            </a:r>
            <a:r>
              <a:rPr lang="he-IL" sz="7200" b="1" dirty="0" smtClean="0">
                <a:solidFill>
                  <a:srgbClr val="FF0000"/>
                </a:solidFill>
              </a:rPr>
              <a:t>10</a:t>
            </a:r>
            <a:r>
              <a:rPr lang="he-IL" sz="7200" dirty="0" smtClean="0"/>
              <a:t> ₪. </a:t>
            </a:r>
          </a:p>
          <a:p>
            <a:pPr marL="0" indent="0" algn="r">
              <a:lnSpc>
                <a:spcPct val="120000"/>
              </a:lnSpc>
              <a:buFont typeface="Arial" panose="020B0604020202020204" pitchFamily="34" charset="0"/>
              <a:buNone/>
            </a:pPr>
            <a:r>
              <a:rPr lang="he-IL" sz="7200" dirty="0" smtClean="0"/>
              <a:t>בסיום יום עבודתן הפדיון היה </a:t>
            </a:r>
            <a:r>
              <a:rPr lang="he-IL" sz="7200" b="1" dirty="0" smtClean="0">
                <a:solidFill>
                  <a:srgbClr val="FF0000"/>
                </a:solidFill>
              </a:rPr>
              <a:t>480</a:t>
            </a:r>
            <a:r>
              <a:rPr lang="he-IL" sz="7200" dirty="0" smtClean="0"/>
              <a:t> ₪. </a:t>
            </a:r>
          </a:p>
          <a:p>
            <a:pPr marL="0" indent="0" algn="r">
              <a:lnSpc>
                <a:spcPct val="120000"/>
              </a:lnSpc>
              <a:buFont typeface="Arial" panose="020B0604020202020204" pitchFamily="34" charset="0"/>
              <a:buNone/>
            </a:pPr>
            <a:r>
              <a:rPr lang="he-IL" sz="7200" dirty="0" smtClean="0"/>
              <a:t>איך תחלקנה לינה ותמי את הכסף בסוף היום? </a:t>
            </a:r>
            <a:endParaRPr lang="en-US" sz="7200" dirty="0"/>
          </a:p>
        </p:txBody>
      </p:sp>
      <p:graphicFrame>
        <p:nvGraphicFramePr>
          <p:cNvPr id="11" name="אובייקט 10"/>
          <p:cNvGraphicFramePr>
            <a:graphicFrameLocks noChangeAspect="1"/>
          </p:cNvGraphicFramePr>
          <p:nvPr>
            <p:extLst>
              <p:ext uri="{D42A27DB-BD31-4B8C-83A1-F6EECF244321}">
                <p14:modId xmlns:p14="http://schemas.microsoft.com/office/powerpoint/2010/main" val="1557874724"/>
              </p:ext>
            </p:extLst>
          </p:nvPr>
        </p:nvGraphicFramePr>
        <p:xfrm>
          <a:off x="277813" y="4630738"/>
          <a:ext cx="2311400" cy="560387"/>
        </p:xfrm>
        <a:graphic>
          <a:graphicData uri="http://schemas.openxmlformats.org/presentationml/2006/ole">
            <mc:AlternateContent xmlns:mc="http://schemas.openxmlformats.org/markup-compatibility/2006">
              <mc:Choice xmlns:v="urn:schemas-microsoft-com:vml" Requires="v">
                <p:oleObj spid="_x0000_s12675" name="משוואה" r:id="rId9" imgW="838080" imgH="203040" progId="Equation.3">
                  <p:embed/>
                </p:oleObj>
              </mc:Choice>
              <mc:Fallback>
                <p:oleObj name="משוואה" r:id="rId9" imgW="838080" imgH="203040" progId="Equation.3">
                  <p:embed/>
                  <p:pic>
                    <p:nvPicPr>
                      <p:cNvPr id="0" name=""/>
                      <p:cNvPicPr/>
                      <p:nvPr/>
                    </p:nvPicPr>
                    <p:blipFill>
                      <a:blip r:embed="rId10"/>
                      <a:stretch>
                        <a:fillRect/>
                      </a:stretch>
                    </p:blipFill>
                    <p:spPr>
                      <a:xfrm>
                        <a:off x="277813" y="4630738"/>
                        <a:ext cx="2311400" cy="560387"/>
                      </a:xfrm>
                      <a:prstGeom prst="rect">
                        <a:avLst/>
                      </a:prstGeom>
                    </p:spPr>
                  </p:pic>
                </p:oleObj>
              </mc:Fallback>
            </mc:AlternateContent>
          </a:graphicData>
        </a:graphic>
      </p:graphicFrame>
      <p:graphicFrame>
        <p:nvGraphicFramePr>
          <p:cNvPr id="12" name="אובייקט 11"/>
          <p:cNvGraphicFramePr>
            <a:graphicFrameLocks noChangeAspect="1"/>
          </p:cNvGraphicFramePr>
          <p:nvPr>
            <p:extLst>
              <p:ext uri="{D42A27DB-BD31-4B8C-83A1-F6EECF244321}">
                <p14:modId xmlns:p14="http://schemas.microsoft.com/office/powerpoint/2010/main" val="1626239651"/>
              </p:ext>
            </p:extLst>
          </p:nvPr>
        </p:nvGraphicFramePr>
        <p:xfrm>
          <a:off x="2665413" y="4630738"/>
          <a:ext cx="2416175" cy="560387"/>
        </p:xfrm>
        <a:graphic>
          <a:graphicData uri="http://schemas.openxmlformats.org/presentationml/2006/ole">
            <mc:AlternateContent xmlns:mc="http://schemas.openxmlformats.org/markup-compatibility/2006">
              <mc:Choice xmlns:v="urn:schemas-microsoft-com:vml" Requires="v">
                <p:oleObj spid="_x0000_s12676" name="משוואה" r:id="rId11" imgW="876240" imgH="203040" progId="Equation.3">
                  <p:embed/>
                </p:oleObj>
              </mc:Choice>
              <mc:Fallback>
                <p:oleObj name="משוואה" r:id="rId11" imgW="876240" imgH="203040" progId="Equation.3">
                  <p:embed/>
                  <p:pic>
                    <p:nvPicPr>
                      <p:cNvPr id="0" name=""/>
                      <p:cNvPicPr/>
                      <p:nvPr/>
                    </p:nvPicPr>
                    <p:blipFill>
                      <a:blip r:embed="rId12"/>
                      <a:stretch>
                        <a:fillRect/>
                      </a:stretch>
                    </p:blipFill>
                    <p:spPr>
                      <a:xfrm>
                        <a:off x="2665413" y="4630738"/>
                        <a:ext cx="2416175" cy="560387"/>
                      </a:xfrm>
                      <a:prstGeom prst="rect">
                        <a:avLst/>
                      </a:prstGeom>
                    </p:spPr>
                  </p:pic>
                </p:oleObj>
              </mc:Fallback>
            </mc:AlternateContent>
          </a:graphicData>
        </a:graphic>
      </p:graphicFrame>
      <p:graphicFrame>
        <p:nvGraphicFramePr>
          <p:cNvPr id="13" name="אובייקט 12"/>
          <p:cNvGraphicFramePr>
            <a:graphicFrameLocks noChangeAspect="1"/>
          </p:cNvGraphicFramePr>
          <p:nvPr>
            <p:extLst>
              <p:ext uri="{D42A27DB-BD31-4B8C-83A1-F6EECF244321}">
                <p14:modId xmlns:p14="http://schemas.microsoft.com/office/powerpoint/2010/main" val="2535529783"/>
              </p:ext>
            </p:extLst>
          </p:nvPr>
        </p:nvGraphicFramePr>
        <p:xfrm>
          <a:off x="1139825" y="4151313"/>
          <a:ext cx="2541588" cy="593725"/>
        </p:xfrm>
        <a:graphic>
          <a:graphicData uri="http://schemas.openxmlformats.org/presentationml/2006/ole">
            <mc:AlternateContent xmlns:mc="http://schemas.openxmlformats.org/markup-compatibility/2006">
              <mc:Choice xmlns:v="urn:schemas-microsoft-com:vml" Requires="v">
                <p:oleObj spid="_x0000_s12677" name="משוואה" r:id="rId13" imgW="901440" imgH="203040" progId="Equation.3">
                  <p:embed/>
                </p:oleObj>
              </mc:Choice>
              <mc:Fallback>
                <p:oleObj name="משוואה" r:id="rId13" imgW="901440" imgH="203040" progId="Equation.3">
                  <p:embed/>
                  <p:pic>
                    <p:nvPicPr>
                      <p:cNvPr id="0" name=""/>
                      <p:cNvPicPr>
                        <a:picLocks noChangeAspect="1" noChangeArrowheads="1"/>
                      </p:cNvPicPr>
                      <p:nvPr/>
                    </p:nvPicPr>
                    <p:blipFill>
                      <a:blip r:embed="rId14"/>
                      <a:srcRect/>
                      <a:stretch>
                        <a:fillRect/>
                      </a:stretch>
                    </p:blipFill>
                    <p:spPr bwMode="auto">
                      <a:xfrm>
                        <a:off x="1139825" y="4151313"/>
                        <a:ext cx="2541588" cy="593725"/>
                      </a:xfrm>
                      <a:prstGeom prst="rect">
                        <a:avLst/>
                      </a:prstGeom>
                      <a:noFill/>
                    </p:spPr>
                  </p:pic>
                </p:oleObj>
              </mc:Fallback>
            </mc:AlternateContent>
          </a:graphicData>
        </a:graphic>
      </p:graphicFrame>
      <p:graphicFrame>
        <p:nvGraphicFramePr>
          <p:cNvPr id="14" name="אובייקט 13"/>
          <p:cNvGraphicFramePr>
            <a:graphicFrameLocks noChangeAspect="1"/>
          </p:cNvGraphicFramePr>
          <p:nvPr>
            <p:extLst>
              <p:ext uri="{D42A27DB-BD31-4B8C-83A1-F6EECF244321}">
                <p14:modId xmlns:p14="http://schemas.microsoft.com/office/powerpoint/2010/main" val="2211726993"/>
              </p:ext>
            </p:extLst>
          </p:nvPr>
        </p:nvGraphicFramePr>
        <p:xfrm>
          <a:off x="834971" y="5373687"/>
          <a:ext cx="3149600" cy="593725"/>
        </p:xfrm>
        <a:graphic>
          <a:graphicData uri="http://schemas.openxmlformats.org/presentationml/2006/ole">
            <mc:AlternateContent xmlns:mc="http://schemas.openxmlformats.org/markup-compatibility/2006">
              <mc:Choice xmlns:v="urn:schemas-microsoft-com:vml" Requires="v">
                <p:oleObj spid="_x0000_s12678" name="משוואה" r:id="rId15" imgW="1117440" imgH="203040" progId="Equation.3">
                  <p:embed/>
                </p:oleObj>
              </mc:Choice>
              <mc:Fallback>
                <p:oleObj name="משוואה" r:id="rId15" imgW="1117440" imgH="203040" progId="Equation.3">
                  <p:embed/>
                  <p:pic>
                    <p:nvPicPr>
                      <p:cNvPr id="0" name=""/>
                      <p:cNvPicPr>
                        <a:picLocks noChangeAspect="1" noChangeArrowheads="1"/>
                      </p:cNvPicPr>
                      <p:nvPr/>
                    </p:nvPicPr>
                    <p:blipFill>
                      <a:blip r:embed="rId16"/>
                      <a:srcRect/>
                      <a:stretch>
                        <a:fillRect/>
                      </a:stretch>
                    </p:blipFill>
                    <p:spPr bwMode="auto">
                      <a:xfrm>
                        <a:off x="834971" y="5373687"/>
                        <a:ext cx="3149600" cy="593725"/>
                      </a:xfrm>
                      <a:prstGeom prst="rect">
                        <a:avLst/>
                      </a:prstGeom>
                      <a:noFill/>
                    </p:spPr>
                  </p:pic>
                </p:oleObj>
              </mc:Fallback>
            </mc:AlternateContent>
          </a:graphicData>
        </a:graphic>
      </p:graphicFrame>
      <p:graphicFrame>
        <p:nvGraphicFramePr>
          <p:cNvPr id="15" name="אובייקט 14"/>
          <p:cNvGraphicFramePr>
            <a:graphicFrameLocks noChangeAspect="1"/>
          </p:cNvGraphicFramePr>
          <p:nvPr>
            <p:extLst>
              <p:ext uri="{D42A27DB-BD31-4B8C-83A1-F6EECF244321}">
                <p14:modId xmlns:p14="http://schemas.microsoft.com/office/powerpoint/2010/main" val="1543487447"/>
              </p:ext>
            </p:extLst>
          </p:nvPr>
        </p:nvGraphicFramePr>
        <p:xfrm>
          <a:off x="901700" y="5900738"/>
          <a:ext cx="2792413" cy="593725"/>
        </p:xfrm>
        <a:graphic>
          <a:graphicData uri="http://schemas.openxmlformats.org/presentationml/2006/ole">
            <mc:AlternateContent xmlns:mc="http://schemas.openxmlformats.org/markup-compatibility/2006">
              <mc:Choice xmlns:v="urn:schemas-microsoft-com:vml" Requires="v">
                <p:oleObj spid="_x0000_s12679" name="משוואה" r:id="rId17" imgW="990360" imgH="203040" progId="Equation.3">
                  <p:embed/>
                </p:oleObj>
              </mc:Choice>
              <mc:Fallback>
                <p:oleObj name="משוואה" r:id="rId17" imgW="990360" imgH="203040" progId="Equation.3">
                  <p:embed/>
                  <p:pic>
                    <p:nvPicPr>
                      <p:cNvPr id="0" name=""/>
                      <p:cNvPicPr>
                        <a:picLocks noChangeAspect="1" noChangeArrowheads="1"/>
                      </p:cNvPicPr>
                      <p:nvPr/>
                    </p:nvPicPr>
                    <p:blipFill>
                      <a:blip r:embed="rId18"/>
                      <a:srcRect/>
                      <a:stretch>
                        <a:fillRect/>
                      </a:stretch>
                    </p:blipFill>
                    <p:spPr bwMode="auto">
                      <a:xfrm>
                        <a:off x="901700" y="5900738"/>
                        <a:ext cx="2792413" cy="593725"/>
                      </a:xfrm>
                      <a:prstGeom prst="rect">
                        <a:avLst/>
                      </a:prstGeom>
                      <a:noFill/>
                    </p:spPr>
                  </p:pic>
                </p:oleObj>
              </mc:Fallback>
            </mc:AlternateContent>
          </a:graphicData>
        </a:graphic>
      </p:graphicFrame>
      <p:sp>
        <p:nvSpPr>
          <p:cNvPr id="4" name="חץ שמאלה 3"/>
          <p:cNvSpPr/>
          <p:nvPr/>
        </p:nvSpPr>
        <p:spPr>
          <a:xfrm>
            <a:off x="4139293" y="5548386"/>
            <a:ext cx="718457" cy="244325"/>
          </a:xfrm>
          <a:prstGeom prst="leftArrow">
            <a:avLst/>
          </a:prstGeom>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מלבן 15"/>
          <p:cNvSpPr/>
          <p:nvPr/>
        </p:nvSpPr>
        <p:spPr>
          <a:xfrm>
            <a:off x="4937616" y="4678198"/>
            <a:ext cx="1375698" cy="369332"/>
          </a:xfrm>
          <a:prstGeom prst="rect">
            <a:avLst/>
          </a:prstGeom>
        </p:spPr>
        <p:txBody>
          <a:bodyPr wrap="none">
            <a:spAutoFit/>
          </a:bodyPr>
          <a:lstStyle/>
          <a:p>
            <a:r>
              <a:rPr lang="he-IL" dirty="0"/>
              <a:t>פתרון קלאסי </a:t>
            </a:r>
            <a:endParaRPr lang="en-US" dirty="0"/>
          </a:p>
        </p:txBody>
      </p:sp>
      <p:sp>
        <p:nvSpPr>
          <p:cNvPr id="17" name="מלבן 16"/>
          <p:cNvSpPr/>
          <p:nvPr/>
        </p:nvSpPr>
        <p:spPr>
          <a:xfrm>
            <a:off x="4857750" y="5485882"/>
            <a:ext cx="1689886" cy="369332"/>
          </a:xfrm>
          <a:prstGeom prst="rect">
            <a:avLst/>
          </a:prstGeom>
        </p:spPr>
        <p:txBody>
          <a:bodyPr wrap="none">
            <a:spAutoFit/>
          </a:bodyPr>
          <a:lstStyle/>
          <a:p>
            <a:r>
              <a:rPr lang="he-IL" dirty="0"/>
              <a:t>החזר </a:t>
            </a:r>
            <a:r>
              <a:rPr lang="he-IL" dirty="0" smtClean="0"/>
              <a:t>ההשקעות </a:t>
            </a:r>
            <a:endParaRPr lang="en-US" dirty="0"/>
          </a:p>
        </p:txBody>
      </p:sp>
      <p:sp>
        <p:nvSpPr>
          <p:cNvPr id="18" name="מלבן 17"/>
          <p:cNvSpPr/>
          <p:nvPr/>
        </p:nvSpPr>
        <p:spPr>
          <a:xfrm rot="19987647">
            <a:off x="-84927" y="3904278"/>
            <a:ext cx="2198038" cy="400110"/>
          </a:xfrm>
          <a:prstGeom prst="rect">
            <a:avLst/>
          </a:prstGeom>
          <a:solidFill>
            <a:schemeClr val="accent5"/>
          </a:solidFill>
          <a:ln>
            <a:noFill/>
          </a:ln>
        </p:spPr>
        <p:txBody>
          <a:bodyPr wrap="none">
            <a:spAutoFit/>
          </a:bodyPr>
          <a:lstStyle/>
          <a:p>
            <a:r>
              <a:rPr lang="he-IL" sz="2000" b="1" dirty="0" smtClean="0">
                <a:solidFill>
                  <a:srgbClr val="FF0000"/>
                </a:solidFill>
              </a:rPr>
              <a:t>אפשרי אך לא הוגן</a:t>
            </a:r>
            <a:endParaRPr lang="en-US" sz="2000" b="1" dirty="0">
              <a:solidFill>
                <a:srgbClr val="FF0000"/>
              </a:solidFill>
            </a:endParaRPr>
          </a:p>
        </p:txBody>
      </p:sp>
      <p:sp>
        <p:nvSpPr>
          <p:cNvPr id="19" name="סוגר מסולסל שמאלי 18"/>
          <p:cNvSpPr/>
          <p:nvPr/>
        </p:nvSpPr>
        <p:spPr>
          <a:xfrm rot="16200000">
            <a:off x="8696636" y="2693452"/>
            <a:ext cx="548031" cy="241023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מציין מיקום של מספר שקופית 6"/>
          <p:cNvSpPr txBox="1">
            <a:spLocks/>
          </p:cNvSpPr>
          <p:nvPr/>
        </p:nvSpPr>
        <p:spPr>
          <a:xfrm>
            <a:off x="330753" y="6311900"/>
            <a:ext cx="683339"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he-IL" sz="2000" dirty="0" smtClean="0"/>
              <a:t>23</a:t>
            </a:r>
            <a:endParaRPr lang="en-US" dirty="0"/>
          </a:p>
        </p:txBody>
      </p:sp>
    </p:spTree>
    <p:extLst>
      <p:ext uri="{BB962C8B-B14F-4D97-AF65-F5344CB8AC3E}">
        <p14:creationId xmlns:p14="http://schemas.microsoft.com/office/powerpoint/2010/main" val="2681746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4" grpId="0" animBg="1"/>
      <p:bldP spid="16" grpId="0"/>
      <p:bldP spid="17" grpId="0"/>
      <p:bldP spid="18" grpId="0" animBg="1"/>
      <p:bldP spid="1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74132" y="385234"/>
            <a:ext cx="9409701" cy="6596743"/>
          </a:xfrm>
        </p:spPr>
        <p:txBody>
          <a:bodyPr>
            <a:normAutofit lnSpcReduction="10000"/>
          </a:bodyPr>
          <a:lstStyle/>
          <a:p>
            <a:pPr marL="0" indent="0" algn="ctr" rtl="1">
              <a:buNone/>
            </a:pPr>
            <a:r>
              <a:rPr lang="he-IL" sz="3200" dirty="0" smtClean="0">
                <a:solidFill>
                  <a:schemeClr val="accent1"/>
                </a:solidFill>
              </a:rPr>
              <a:t>ההשוואה </a:t>
            </a:r>
            <a:r>
              <a:rPr lang="he-IL" sz="3200" dirty="0">
                <a:solidFill>
                  <a:schemeClr val="accent1"/>
                </a:solidFill>
              </a:rPr>
              <a:t>בין </a:t>
            </a:r>
            <a:r>
              <a:rPr lang="he-IL" sz="3200" dirty="0" smtClean="0">
                <a:solidFill>
                  <a:schemeClr val="accent1"/>
                </a:solidFill>
              </a:rPr>
              <a:t>הבעיות, והדיון, יצרו </a:t>
            </a:r>
            <a:r>
              <a:rPr lang="he-IL" sz="3200" dirty="0">
                <a:solidFill>
                  <a:schemeClr val="accent1"/>
                </a:solidFill>
              </a:rPr>
              <a:t>קונפליקט וחוסר איזון שערערו את הידע </a:t>
            </a:r>
            <a:r>
              <a:rPr lang="he-IL" sz="3200" dirty="0" smtClean="0">
                <a:solidFill>
                  <a:schemeClr val="accent1"/>
                </a:solidFill>
              </a:rPr>
              <a:t>הקיים </a:t>
            </a:r>
            <a:endParaRPr lang="he-IL" sz="3200" dirty="0">
              <a:solidFill>
                <a:schemeClr val="accent1"/>
              </a:solidFill>
            </a:endParaRPr>
          </a:p>
          <a:p>
            <a:pPr marL="0" indent="0" algn="r" rtl="1">
              <a:lnSpc>
                <a:spcPct val="170000"/>
              </a:lnSpc>
              <a:spcBef>
                <a:spcPts val="4200"/>
              </a:spcBef>
              <a:buNone/>
            </a:pPr>
            <a:r>
              <a:rPr lang="he-IL" sz="2800" dirty="0" smtClean="0"/>
              <a:t>לפי שיטת </a:t>
            </a:r>
            <a:r>
              <a:rPr lang="he-IL" sz="2800" dirty="0"/>
              <a:t>הקונפליקט הקוגניטיבי </a:t>
            </a:r>
            <a:r>
              <a:rPr lang="he-IL" sz="2800" dirty="0" smtClean="0"/>
              <a:t>יש </a:t>
            </a:r>
            <a:r>
              <a:rPr lang="he-IL" sz="2800" dirty="0"/>
              <a:t>להביא את הלומד לידי הכרה כי </a:t>
            </a:r>
            <a:r>
              <a:rPr lang="he-IL" sz="2800" dirty="0" smtClean="0"/>
              <a:t>בפתרונותיו </a:t>
            </a:r>
            <a:r>
              <a:rPr lang="he-IL" sz="2800" dirty="0"/>
              <a:t>או במסקנותיו קיימות סתירות</a:t>
            </a:r>
            <a:r>
              <a:rPr lang="he-IL" sz="2800" dirty="0" smtClean="0"/>
              <a:t>.</a:t>
            </a:r>
          </a:p>
          <a:p>
            <a:pPr marL="0" indent="0" algn="r" rtl="1">
              <a:lnSpc>
                <a:spcPct val="170000"/>
              </a:lnSpc>
              <a:buNone/>
            </a:pPr>
            <a:r>
              <a:rPr lang="he-IL" dirty="0" smtClean="0"/>
              <a:t>  שיטת הקונפליקט הקוגניטיבי בהוראת </a:t>
            </a:r>
            <a:r>
              <a:rPr lang="he-IL" dirty="0"/>
              <a:t>המתמטיקה פותחה בידי בל </a:t>
            </a:r>
            <a:r>
              <a:rPr lang="en-US" dirty="0"/>
              <a:t>(Bell, 1983)</a:t>
            </a:r>
            <a:r>
              <a:rPr lang="he-IL" dirty="0"/>
              <a:t>. </a:t>
            </a:r>
          </a:p>
          <a:p>
            <a:pPr marL="0" indent="0" algn="r" rtl="1">
              <a:lnSpc>
                <a:spcPct val="170000"/>
              </a:lnSpc>
              <a:spcBef>
                <a:spcPts val="4200"/>
              </a:spcBef>
              <a:buNone/>
            </a:pPr>
            <a:r>
              <a:rPr lang="he-IL" sz="2800" dirty="0" smtClean="0"/>
              <a:t>כלומר: </a:t>
            </a:r>
          </a:p>
          <a:p>
            <a:pPr marL="0" indent="0" algn="ctr" rtl="1">
              <a:lnSpc>
                <a:spcPct val="170000"/>
              </a:lnSpc>
              <a:buNone/>
            </a:pPr>
            <a:r>
              <a:rPr lang="he-IL" sz="2800" dirty="0" smtClean="0"/>
              <a:t>משימת הלימונדה, ייחודית ומזמנת </a:t>
            </a:r>
            <a:r>
              <a:rPr lang="he-IL" sz="2800" dirty="0"/>
              <a:t>התרחשות של </a:t>
            </a:r>
            <a:r>
              <a:rPr lang="he-IL" sz="2800" dirty="0" smtClean="0"/>
              <a:t> </a:t>
            </a:r>
          </a:p>
          <a:p>
            <a:pPr marL="0" indent="0" algn="ctr" rtl="1">
              <a:lnSpc>
                <a:spcPct val="170000"/>
              </a:lnSpc>
              <a:buNone/>
            </a:pPr>
            <a:r>
              <a:rPr lang="he-IL" sz="2800" b="1" dirty="0" smtClean="0"/>
              <a:t>קונפליקט קוגניטיבי</a:t>
            </a:r>
            <a:endParaRPr lang="he-IL" sz="2800" dirty="0"/>
          </a:p>
          <a:p>
            <a:pPr marL="0" indent="0" algn="r" rtl="1">
              <a:lnSpc>
                <a:spcPct val="170000"/>
              </a:lnSpc>
              <a:buNone/>
            </a:pPr>
            <a:endParaRPr lang="he-IL" dirty="0" smtClean="0"/>
          </a:p>
          <a:p>
            <a:endParaRPr lang="en-US" dirty="0"/>
          </a:p>
        </p:txBody>
      </p:sp>
      <p:sp>
        <p:nvSpPr>
          <p:cNvPr id="4" name="מציין מיקום של מספר שקופית 6"/>
          <p:cNvSpPr txBox="1">
            <a:spLocks/>
          </p:cNvSpPr>
          <p:nvPr/>
        </p:nvSpPr>
        <p:spPr>
          <a:xfrm>
            <a:off x="318706" y="6400801"/>
            <a:ext cx="683339"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he-IL" sz="2000" dirty="0" smtClean="0"/>
              <a:t>24</a:t>
            </a:r>
            <a:endParaRPr lang="en-US" dirty="0"/>
          </a:p>
        </p:txBody>
      </p:sp>
    </p:spTree>
    <p:extLst>
      <p:ext uri="{BB962C8B-B14F-4D97-AF65-F5344CB8AC3E}">
        <p14:creationId xmlns:p14="http://schemas.microsoft.com/office/powerpoint/2010/main" val="973984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0" y="432675"/>
            <a:ext cx="9662720" cy="6784522"/>
          </a:xfrm>
        </p:spPr>
        <p:txBody>
          <a:bodyPr>
            <a:noAutofit/>
          </a:bodyPr>
          <a:lstStyle/>
          <a:p>
            <a:pPr marL="0" indent="0" algn="r" rtl="1">
              <a:lnSpc>
                <a:spcPct val="150000"/>
              </a:lnSpc>
              <a:buNone/>
            </a:pPr>
            <a:r>
              <a:rPr lang="he-IL" sz="2400" dirty="0" smtClean="0"/>
              <a:t>בשלב זה, המשתלמים החלו נוטים </a:t>
            </a:r>
            <a:r>
              <a:rPr lang="he-IL" sz="2400" dirty="0"/>
              <a:t>לקבל פתרונות מסוימים לבעיית הלימונדה, </a:t>
            </a:r>
            <a:r>
              <a:rPr lang="he-IL" sz="2400" dirty="0" smtClean="0"/>
              <a:t>אך לא פתרונות </a:t>
            </a:r>
            <a:r>
              <a:rPr lang="he-IL" sz="2400" dirty="0"/>
              <a:t>דומים </a:t>
            </a:r>
            <a:r>
              <a:rPr lang="he-IL" sz="2400" dirty="0" smtClean="0"/>
              <a:t>להם</a:t>
            </a:r>
            <a:r>
              <a:rPr lang="he-IL" sz="2400" dirty="0"/>
              <a:t> </a:t>
            </a:r>
            <a:r>
              <a:rPr lang="he-IL" sz="2400" dirty="0" smtClean="0"/>
              <a:t>- לבעיית ההגרלה או הצבעים. </a:t>
            </a:r>
          </a:p>
          <a:p>
            <a:pPr marL="0" indent="0" algn="r" rtl="1">
              <a:lnSpc>
                <a:spcPct val="150000"/>
              </a:lnSpc>
              <a:buNone/>
            </a:pPr>
            <a:endParaRPr lang="he-IL" sz="2400" dirty="0" smtClean="0"/>
          </a:p>
          <a:p>
            <a:pPr marL="0" indent="0" algn="r" rtl="1">
              <a:lnSpc>
                <a:spcPct val="150000"/>
              </a:lnSpc>
              <a:buNone/>
            </a:pPr>
            <a:r>
              <a:rPr lang="he-IL" sz="2400" dirty="0" smtClean="0">
                <a:latin typeface="Guttman Yad-Brush" panose="02010401010101010101" pitchFamily="2" charset="-79"/>
                <a:cs typeface="Guttman Yad-Brush" panose="02010401010101010101" pitchFamily="2" charset="-79"/>
              </a:rPr>
              <a:t>לא תיארתי </a:t>
            </a:r>
            <a:r>
              <a:rPr lang="he-IL" sz="2400" dirty="0">
                <a:latin typeface="Guttman Yad-Brush" panose="02010401010101010101" pitchFamily="2" charset="-79"/>
                <a:cs typeface="Guttman Yad-Brush" panose="02010401010101010101" pitchFamily="2" charset="-79"/>
              </a:rPr>
              <a:t>לעצמי שבעיות </a:t>
            </a:r>
            <a:r>
              <a:rPr lang="he-IL" sz="2400" dirty="0" smtClean="0">
                <a:latin typeface="Guttman Yad-Brush" panose="02010401010101010101" pitchFamily="2" charset="-79"/>
                <a:cs typeface="Guttman Yad-Brush" panose="02010401010101010101" pitchFamily="2" charset="-79"/>
              </a:rPr>
              <a:t>כל </a:t>
            </a:r>
            <a:r>
              <a:rPr lang="he-IL" sz="2400" dirty="0">
                <a:latin typeface="Guttman Yad-Brush" panose="02010401010101010101" pitchFamily="2" charset="-79"/>
                <a:cs typeface="Guttman Yad-Brush" panose="02010401010101010101" pitchFamily="2" charset="-79"/>
              </a:rPr>
              <a:t>כך דומות כמו </a:t>
            </a:r>
            <a:r>
              <a:rPr lang="he-IL" sz="2400" dirty="0" smtClean="0">
                <a:latin typeface="Guttman Yad-Brush" panose="02010401010101010101" pitchFamily="2" charset="-79"/>
                <a:cs typeface="Guttman Yad-Brush" panose="02010401010101010101" pitchFamily="2" charset="-79"/>
              </a:rPr>
              <a:t>בעיית </a:t>
            </a:r>
            <a:r>
              <a:rPr lang="he-IL" sz="2400" dirty="0">
                <a:latin typeface="Guttman Yad-Brush" panose="02010401010101010101" pitchFamily="2" charset="-79"/>
                <a:cs typeface="Guttman Yad-Brush" panose="02010401010101010101" pitchFamily="2" charset="-79"/>
              </a:rPr>
              <a:t>ההגרלה </a:t>
            </a:r>
            <a:r>
              <a:rPr lang="he-IL" sz="2400" dirty="0" smtClean="0">
                <a:latin typeface="Guttman Yad-Brush" panose="02010401010101010101" pitchFamily="2" charset="-79"/>
                <a:cs typeface="Guttman Yad-Brush" panose="02010401010101010101" pitchFamily="2" charset="-79"/>
              </a:rPr>
              <a:t>ובעיית הלימונדה, </a:t>
            </a:r>
            <a:r>
              <a:rPr lang="he-IL" sz="2400" dirty="0">
                <a:latin typeface="Guttman Yad-Brush" panose="02010401010101010101" pitchFamily="2" charset="-79"/>
                <a:cs typeface="Guttman Yad-Brush" panose="02010401010101010101" pitchFamily="2" charset="-79"/>
              </a:rPr>
              <a:t>הפתרון שלהן לא יהיה </a:t>
            </a:r>
            <a:r>
              <a:rPr lang="he-IL" sz="2400" dirty="0" smtClean="0">
                <a:latin typeface="Guttman Yad-Brush" panose="02010401010101010101" pitchFamily="2" charset="-79"/>
                <a:cs typeface="Guttman Yad-Brush" panose="02010401010101010101" pitchFamily="2" charset="-79"/>
              </a:rPr>
              <a:t>זהה - </a:t>
            </a:r>
            <a:r>
              <a:rPr lang="he-IL" sz="2400" dirty="0">
                <a:latin typeface="Guttman Yad-Brush" panose="02010401010101010101" pitchFamily="2" charset="-79"/>
                <a:cs typeface="Guttman Yad-Brush" panose="02010401010101010101" pitchFamily="2" charset="-79"/>
              </a:rPr>
              <a:t>על פי אותו תרגיל חישובי. </a:t>
            </a:r>
            <a:endParaRPr lang="he-IL" sz="2400" dirty="0" smtClean="0">
              <a:latin typeface="Guttman Yad-Brush" panose="02010401010101010101" pitchFamily="2" charset="-79"/>
              <a:cs typeface="Guttman Yad-Brush" panose="02010401010101010101" pitchFamily="2" charset="-79"/>
            </a:endParaRPr>
          </a:p>
          <a:p>
            <a:pPr marL="0" indent="0" algn="r" rtl="1">
              <a:lnSpc>
                <a:spcPct val="100000"/>
              </a:lnSpc>
              <a:buNone/>
            </a:pPr>
            <a:endParaRPr lang="en-US" sz="2400" dirty="0">
              <a:cs typeface="Guttman Yad-Brush" panose="02010401010101010101" pitchFamily="2" charset="-79"/>
            </a:endParaRPr>
          </a:p>
          <a:p>
            <a:pPr marL="0" indent="0" algn="r" rtl="1">
              <a:lnSpc>
                <a:spcPct val="150000"/>
              </a:lnSpc>
              <a:buNone/>
            </a:pPr>
            <a:r>
              <a:rPr lang="he-IL" sz="2400" dirty="0"/>
              <a:t>הבעיות היו דומות במבנה </a:t>
            </a:r>
            <a:r>
              <a:rPr lang="he-IL" sz="2400" dirty="0" smtClean="0"/>
              <a:t>ובמודל </a:t>
            </a:r>
            <a:r>
              <a:rPr lang="he-IL" sz="2400" dirty="0"/>
              <a:t>המתמטי </a:t>
            </a:r>
            <a:r>
              <a:rPr lang="he-IL" sz="2400" dirty="0" smtClean="0"/>
              <a:t>לפתרון</a:t>
            </a:r>
            <a:r>
              <a:rPr lang="he-IL" sz="2400" dirty="0"/>
              <a:t>, </a:t>
            </a:r>
            <a:endParaRPr lang="he-IL" sz="2400" dirty="0" smtClean="0"/>
          </a:p>
          <a:p>
            <a:pPr marL="0" indent="0" algn="r" rtl="1">
              <a:lnSpc>
                <a:spcPct val="150000"/>
              </a:lnSpc>
              <a:buNone/>
            </a:pPr>
            <a:r>
              <a:rPr lang="he-IL" sz="2400" dirty="0"/>
              <a:t> </a:t>
            </a:r>
            <a:r>
              <a:rPr lang="he-IL" sz="2400" dirty="0" smtClean="0"/>
              <a:t>                                אך </a:t>
            </a:r>
            <a:r>
              <a:rPr lang="he-IL" sz="2400" b="1" dirty="0" smtClean="0"/>
              <a:t>התוכן</a:t>
            </a:r>
            <a:r>
              <a:rPr lang="he-IL" sz="2400" dirty="0" smtClean="0"/>
              <a:t> יצר </a:t>
            </a:r>
            <a:r>
              <a:rPr lang="he-IL" sz="2400" dirty="0"/>
              <a:t>את ההבדל וגרם לפתרון השונה. </a:t>
            </a:r>
          </a:p>
        </p:txBody>
      </p:sp>
      <p:sp>
        <p:nvSpPr>
          <p:cNvPr id="4" name="מציין מיקום של מספר שקופית 6"/>
          <p:cNvSpPr txBox="1">
            <a:spLocks/>
          </p:cNvSpPr>
          <p:nvPr/>
        </p:nvSpPr>
        <p:spPr>
          <a:xfrm>
            <a:off x="601339" y="6151419"/>
            <a:ext cx="683339"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he-IL" sz="2000" dirty="0" smtClean="0"/>
              <a:t>25</a:t>
            </a:r>
            <a:endParaRPr lang="en-US" dirty="0"/>
          </a:p>
        </p:txBody>
      </p:sp>
    </p:spTree>
    <p:extLst>
      <p:ext uri="{BB962C8B-B14F-4D97-AF65-F5344CB8AC3E}">
        <p14:creationId xmlns:p14="http://schemas.microsoft.com/office/powerpoint/2010/main" val="548011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849268" y="3343074"/>
            <a:ext cx="3654830" cy="2717362"/>
          </a:xfrm>
        </p:spPr>
        <p:txBody>
          <a:bodyPr>
            <a:noAutofit/>
          </a:bodyPr>
          <a:lstStyle/>
          <a:p>
            <a:pPr marL="0" indent="0" algn="r">
              <a:lnSpc>
                <a:spcPct val="150000"/>
              </a:lnSpc>
              <a:buNone/>
            </a:pPr>
            <a:r>
              <a:rPr lang="he-IL" sz="1800" dirty="0">
                <a:latin typeface="Guttman Yad-Brush" panose="02010401010101010101" pitchFamily="2" charset="-79"/>
                <a:cs typeface="Guttman Yad-Brush" panose="02010401010101010101" pitchFamily="2" charset="-79"/>
              </a:rPr>
              <a:t>אם </a:t>
            </a:r>
            <a:r>
              <a:rPr lang="he-IL" sz="1800" dirty="0" smtClean="0">
                <a:latin typeface="Guttman Yad-Brush" panose="02010401010101010101" pitchFamily="2" charset="-79"/>
                <a:cs typeface="Guttman Yad-Brush" panose="02010401010101010101" pitchFamily="2" charset="-79"/>
              </a:rPr>
              <a:t>אחת </a:t>
            </a:r>
            <a:r>
              <a:rPr lang="he-IL" sz="1800" dirty="0">
                <a:latin typeface="Guttman Yad-Brush" panose="02010401010101010101" pitchFamily="2" charset="-79"/>
                <a:cs typeface="Guttman Yad-Brush" panose="02010401010101010101" pitchFamily="2" charset="-79"/>
              </a:rPr>
              <a:t>מהן היא הבת שלי, ברור שהייתי מנחה </a:t>
            </a:r>
            <a:r>
              <a:rPr lang="he-IL" sz="1800" dirty="0" smtClean="0">
                <a:latin typeface="Guttman Yad-Brush" panose="02010401010101010101" pitchFamily="2" charset="-79"/>
                <a:cs typeface="Guttman Yad-Brush" panose="02010401010101010101" pitchFamily="2" charset="-79"/>
              </a:rPr>
              <a:t>אותה.. כאשר </a:t>
            </a:r>
            <a:r>
              <a:rPr lang="he-IL" sz="1800" dirty="0">
                <a:latin typeface="Guttman Yad-Brush" panose="02010401010101010101" pitchFamily="2" charset="-79"/>
                <a:cs typeface="Guttman Yad-Brush" panose="02010401010101010101" pitchFamily="2" charset="-79"/>
              </a:rPr>
              <a:t>הן עובדות קשה בשמש הקופחת במשך שעות, חובה עליהן להתחלק בכסף שווה </a:t>
            </a:r>
            <a:r>
              <a:rPr lang="he-IL" sz="1800" dirty="0" smtClean="0">
                <a:latin typeface="Guttman Yad-Brush" panose="02010401010101010101" pitchFamily="2" charset="-79"/>
                <a:cs typeface="Guttman Yad-Brush" panose="02010401010101010101" pitchFamily="2" charset="-79"/>
              </a:rPr>
              <a:t>בשווה, באופן </a:t>
            </a:r>
            <a:r>
              <a:rPr lang="he-IL" sz="1800" dirty="0">
                <a:latin typeface="Guttman Yad-Brush" panose="02010401010101010101" pitchFamily="2" charset="-79"/>
                <a:cs typeface="Guttman Yad-Brush" panose="02010401010101010101" pitchFamily="2" charset="-79"/>
              </a:rPr>
              <a:t>צודק. </a:t>
            </a:r>
            <a:endParaRPr lang="en-US" sz="1800" dirty="0">
              <a:cs typeface="Guttman Yad-Brush" panose="02010401010101010101" pitchFamily="2" charset="-79"/>
            </a:endParaRPr>
          </a:p>
        </p:txBody>
      </p:sp>
      <p:sp>
        <p:nvSpPr>
          <p:cNvPr id="5" name="מלבן 4"/>
          <p:cNvSpPr/>
          <p:nvPr/>
        </p:nvSpPr>
        <p:spPr>
          <a:xfrm>
            <a:off x="-611459" y="198901"/>
            <a:ext cx="10156053" cy="3754874"/>
          </a:xfrm>
          <a:prstGeom prst="rect">
            <a:avLst/>
          </a:prstGeom>
        </p:spPr>
        <p:txBody>
          <a:bodyPr wrap="square">
            <a:spAutoFit/>
          </a:bodyPr>
          <a:lstStyle/>
          <a:p>
            <a:pPr algn="r" rtl="1">
              <a:lnSpc>
                <a:spcPct val="150000"/>
              </a:lnSpc>
            </a:pPr>
            <a:r>
              <a:rPr lang="he-IL" sz="2400" dirty="0"/>
              <a:t>מורים ופרחי הוראה שפתרו את בעיית הלימונדה בעזרת החזר ההוצאות </a:t>
            </a:r>
            <a:endParaRPr lang="he-IL" sz="2400" dirty="0" smtClean="0"/>
          </a:p>
          <a:p>
            <a:pPr algn="r" rtl="1">
              <a:lnSpc>
                <a:spcPct val="150000"/>
              </a:lnSpc>
            </a:pPr>
            <a:r>
              <a:rPr lang="he-IL" sz="2400" dirty="0" smtClean="0"/>
              <a:t>             פתרו </a:t>
            </a:r>
            <a:r>
              <a:rPr lang="he-IL" sz="2400" dirty="0"/>
              <a:t>את </a:t>
            </a:r>
            <a:r>
              <a:rPr lang="he-IL" sz="2400" dirty="0" smtClean="0"/>
              <a:t>שתי הבעיות </a:t>
            </a:r>
            <a:r>
              <a:rPr lang="he-IL" sz="2400" dirty="0"/>
              <a:t>האחרות באמצעות </a:t>
            </a:r>
            <a:r>
              <a:rPr lang="he-IL" sz="2400" dirty="0" smtClean="0"/>
              <a:t>הפתרון הקלאסי המקובל. </a:t>
            </a:r>
          </a:p>
          <a:p>
            <a:pPr algn="r" rtl="1">
              <a:lnSpc>
                <a:spcPct val="150000"/>
              </a:lnSpc>
            </a:pPr>
            <a:endParaRPr lang="he-IL" sz="800" dirty="0" smtClean="0"/>
          </a:p>
          <a:p>
            <a:pPr algn="r" rtl="1">
              <a:lnSpc>
                <a:spcPct val="150000"/>
              </a:lnSpc>
            </a:pPr>
            <a:r>
              <a:rPr lang="he-IL" sz="2400" dirty="0" smtClean="0"/>
              <a:t>המצב </a:t>
            </a:r>
            <a:r>
              <a:rPr lang="he-IL" sz="2400" dirty="0"/>
              <a:t>המתואר בבעיית הלימונדה </a:t>
            </a:r>
            <a:r>
              <a:rPr lang="he-IL" sz="2400" dirty="0" smtClean="0"/>
              <a:t>מאפשר (כנראה) פתרון אחר. </a:t>
            </a:r>
          </a:p>
          <a:p>
            <a:pPr algn="r" rtl="1">
              <a:lnSpc>
                <a:spcPct val="150000"/>
              </a:lnSpc>
            </a:pPr>
            <a:endParaRPr lang="he-IL" sz="800" dirty="0" smtClean="0"/>
          </a:p>
          <a:p>
            <a:pPr algn="r" rtl="1">
              <a:lnSpc>
                <a:spcPct val="150000"/>
              </a:lnSpc>
            </a:pPr>
            <a:r>
              <a:rPr lang="he-IL" sz="2400" dirty="0"/>
              <a:t>בניגוד </a:t>
            </a:r>
            <a:r>
              <a:rPr lang="he-IL" sz="2400" dirty="0" smtClean="0"/>
              <a:t>לבעיות למשל 'הצבעים', שבהן </a:t>
            </a:r>
            <a:r>
              <a:rPr lang="he-IL" sz="2400" dirty="0"/>
              <a:t>רק פתרון אחד </a:t>
            </a:r>
            <a:r>
              <a:rPr lang="he-IL" sz="2400" dirty="0" smtClean="0"/>
              <a:t>אפשרי, </a:t>
            </a:r>
          </a:p>
          <a:p>
            <a:pPr algn="r" rtl="1">
              <a:lnSpc>
                <a:spcPct val="150000"/>
              </a:lnSpc>
            </a:pPr>
            <a:r>
              <a:rPr lang="he-IL" sz="2400" dirty="0" smtClean="0"/>
              <a:t>                                             לבעיית 'הלימונדה' מספר תשובות אפשריות. </a:t>
            </a:r>
          </a:p>
          <a:p>
            <a:pPr algn="r" rtl="1">
              <a:lnSpc>
                <a:spcPct val="170000"/>
              </a:lnSpc>
            </a:pPr>
            <a:endParaRPr lang="he-IL" sz="2000" dirty="0"/>
          </a:p>
        </p:txBody>
      </p:sp>
      <p:sp>
        <p:nvSpPr>
          <p:cNvPr id="7" name="Rectangle 3"/>
          <p:cNvSpPr>
            <a:spLocks noChangeArrowheads="1"/>
          </p:cNvSpPr>
          <p:nvPr/>
        </p:nvSpPr>
        <p:spPr bwMode="auto">
          <a:xfrm>
            <a:off x="0" y="3580180"/>
            <a:ext cx="4573904" cy="3277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50000"/>
              </a:lnSpc>
              <a:spcBef>
                <a:spcPct val="0"/>
              </a:spcBef>
              <a:spcAft>
                <a:spcPct val="0"/>
              </a:spcAft>
              <a:buClrTx/>
              <a:buSzTx/>
              <a:buFontTx/>
              <a:buNone/>
              <a:tabLst/>
            </a:pPr>
            <a:r>
              <a:rPr kumimoji="0" lang="he-IL" altLang="en-US" b="0" i="0" u="none" strike="noStrike" cap="none" normalizeH="0" baseline="0" dirty="0" smtClean="0">
                <a:ln>
                  <a:noFill/>
                </a:ln>
                <a:solidFill>
                  <a:schemeClr val="tx1">
                    <a:lumMod val="75000"/>
                    <a:lumOff val="25000"/>
                  </a:schemeClr>
                </a:solidFill>
                <a:effectLst/>
                <a:latin typeface="Guttman Yad-Brush" panose="02010401010101010101" pitchFamily="2" charset="-79"/>
                <a:ea typeface="Times New Roman" panose="02020603050405020304" pitchFamily="18" charset="0"/>
                <a:cs typeface="Guttman Yad-Brush" panose="02010401010101010101" pitchFamily="2" charset="-79"/>
              </a:rPr>
              <a:t>לדעתי, אפשר לפתור בשתי דרכים תלוי מה היה הסיכום ביניהן מראש: </a:t>
            </a:r>
            <a:endParaRPr kumimoji="0" lang="en-US" altLang="en-US" b="0" i="0" u="none" strike="noStrike" cap="none" normalizeH="0" baseline="0" dirty="0" smtClean="0">
              <a:ln>
                <a:noFill/>
              </a:ln>
              <a:solidFill>
                <a:schemeClr val="tx1">
                  <a:lumMod val="75000"/>
                  <a:lumOff val="25000"/>
                </a:schemeClr>
              </a:solidFill>
              <a:effectLst/>
              <a:cs typeface="Guttman Yad-Brush" panose="02010401010101010101" pitchFamily="2" charset="-79"/>
            </a:endParaRPr>
          </a:p>
          <a:p>
            <a:pPr lvl="0" algn="r" rtl="1" eaLnBrk="0" fontAlgn="base" hangingPunct="0">
              <a:lnSpc>
                <a:spcPct val="150000"/>
              </a:lnSpc>
              <a:spcBef>
                <a:spcPct val="0"/>
              </a:spcBef>
              <a:spcAft>
                <a:spcPct val="0"/>
              </a:spcAft>
            </a:pPr>
            <a:r>
              <a:rPr kumimoji="0" lang="he-IL" altLang="en-US" b="0" i="0" u="none" strike="noStrike" cap="none" normalizeH="0" baseline="0" dirty="0" smtClean="0">
                <a:ln>
                  <a:noFill/>
                </a:ln>
                <a:solidFill>
                  <a:schemeClr val="tx1">
                    <a:lumMod val="75000"/>
                    <a:lumOff val="25000"/>
                  </a:schemeClr>
                </a:solidFill>
                <a:effectLst/>
                <a:latin typeface="Guttman Yad-Brush" panose="02010401010101010101" pitchFamily="2" charset="-79"/>
                <a:ea typeface="Times New Roman" panose="02020603050405020304" pitchFamily="18" charset="0"/>
                <a:cs typeface="Guttman Yad-Brush" panose="02010401010101010101" pitchFamily="2" charset="-79"/>
              </a:rPr>
              <a:t>א. </a:t>
            </a:r>
            <a:r>
              <a:rPr lang="he-IL" altLang="en-US" dirty="0">
                <a:solidFill>
                  <a:schemeClr val="tx1">
                    <a:lumMod val="75000"/>
                    <a:lumOff val="25000"/>
                  </a:schemeClr>
                </a:solidFill>
                <a:latin typeface="Guttman Yad-Brush" panose="02010401010101010101" pitchFamily="2" charset="-79"/>
                <a:ea typeface="Times New Roman" panose="02020603050405020304" pitchFamily="18" charset="0"/>
                <a:cs typeface="Guttman Yad-Brush" panose="02010401010101010101" pitchFamily="2" charset="-79"/>
              </a:rPr>
              <a:t>כי יחס </a:t>
            </a:r>
            <a:r>
              <a:rPr lang="he-IL" altLang="en-US" dirty="0" smtClean="0">
                <a:solidFill>
                  <a:schemeClr val="tx1">
                    <a:lumMod val="75000"/>
                    <a:lumOff val="25000"/>
                  </a:schemeClr>
                </a:solidFill>
                <a:latin typeface="Guttman Yad-Brush" panose="02010401010101010101" pitchFamily="2" charset="-79"/>
                <a:ea typeface="Times New Roman" panose="02020603050405020304" pitchFamily="18" charset="0"/>
                <a:cs typeface="Guttman Yad-Brush" panose="02010401010101010101" pitchFamily="2" charset="-79"/>
              </a:rPr>
              <a:t>ההשקעה כמו יחס הרווח </a:t>
            </a:r>
            <a:r>
              <a:rPr lang="he-IL" altLang="en-US" dirty="0">
                <a:solidFill>
                  <a:schemeClr val="tx1">
                    <a:lumMod val="75000"/>
                    <a:lumOff val="25000"/>
                  </a:schemeClr>
                </a:solidFill>
                <a:latin typeface="Guttman Yad-Brush" panose="02010401010101010101" pitchFamily="2" charset="-79"/>
                <a:ea typeface="Times New Roman" panose="02020603050405020304" pitchFamily="18" charset="0"/>
                <a:cs typeface="Guttman Yad-Brush" panose="02010401010101010101" pitchFamily="2" charset="-79"/>
              </a:rPr>
              <a:t>הוא </a:t>
            </a:r>
            <a:r>
              <a:rPr lang="he-IL" altLang="en-US" dirty="0" smtClean="0">
                <a:solidFill>
                  <a:schemeClr val="tx1">
                    <a:lumMod val="75000"/>
                    <a:lumOff val="25000"/>
                  </a:schemeClr>
                </a:solidFill>
                <a:latin typeface="Guttman Yad-Brush" panose="02010401010101010101" pitchFamily="2" charset="-79"/>
                <a:ea typeface="Times New Roman" panose="02020603050405020304" pitchFamily="18" charset="0"/>
                <a:cs typeface="Guttman Yad-Brush" panose="02010401010101010101" pitchFamily="2" charset="-79"/>
              </a:rPr>
              <a:t>1:5. </a:t>
            </a:r>
            <a:r>
              <a:rPr lang="he-IL" altLang="en-US" dirty="0">
                <a:solidFill>
                  <a:schemeClr val="tx1">
                    <a:lumMod val="75000"/>
                    <a:lumOff val="25000"/>
                  </a:schemeClr>
                </a:solidFill>
                <a:latin typeface="Guttman Yad-Brush" panose="02010401010101010101" pitchFamily="2" charset="-79"/>
                <a:ea typeface="Times New Roman" panose="02020603050405020304" pitchFamily="18" charset="0"/>
                <a:cs typeface="Guttman Yad-Brush" panose="02010401010101010101" pitchFamily="2" charset="-79"/>
              </a:rPr>
              <a:t>אגב, ככה הייתי מלמדת בכיתה.</a:t>
            </a:r>
            <a:endParaRPr lang="en-US" altLang="en-US" dirty="0">
              <a:solidFill>
                <a:schemeClr val="tx1">
                  <a:lumMod val="75000"/>
                  <a:lumOff val="25000"/>
                </a:schemeClr>
              </a:solidFill>
              <a:cs typeface="Guttman Yad-Brush" panose="02010401010101010101" pitchFamily="2" charset="-79"/>
            </a:endParaRPr>
          </a:p>
          <a:p>
            <a:pPr algn="r" rtl="1" eaLnBrk="0" fontAlgn="base" hangingPunct="0">
              <a:lnSpc>
                <a:spcPct val="150000"/>
              </a:lnSpc>
              <a:spcBef>
                <a:spcPct val="0"/>
              </a:spcBef>
              <a:spcAft>
                <a:spcPct val="0"/>
              </a:spcAft>
            </a:pPr>
            <a:r>
              <a:rPr lang="he-IL" altLang="en-US" dirty="0">
                <a:solidFill>
                  <a:schemeClr val="tx1">
                    <a:lumMod val="75000"/>
                    <a:lumOff val="25000"/>
                  </a:schemeClr>
                </a:solidFill>
                <a:latin typeface="Guttman Yad-Brush" panose="02010401010101010101" pitchFamily="2" charset="-79"/>
                <a:ea typeface="Times New Roman" panose="02020603050405020304" pitchFamily="18" charset="0"/>
                <a:cs typeface="Guttman Yad-Brush" panose="02010401010101010101" pitchFamily="2" charset="-79"/>
              </a:rPr>
              <a:t>ב. מחזירים מה שקנו מתחלקים שווה </a:t>
            </a:r>
            <a:r>
              <a:rPr lang="he-IL" altLang="en-US" dirty="0" smtClean="0">
                <a:solidFill>
                  <a:schemeClr val="tx1">
                    <a:lumMod val="75000"/>
                    <a:lumOff val="25000"/>
                  </a:schemeClr>
                </a:solidFill>
                <a:latin typeface="Guttman Yad-Brush" panose="02010401010101010101" pitchFamily="2" charset="-79"/>
                <a:ea typeface="Times New Roman" panose="02020603050405020304" pitchFamily="18" charset="0"/>
                <a:cs typeface="Guttman Yad-Brush" panose="02010401010101010101" pitchFamily="2" charset="-79"/>
              </a:rPr>
              <a:t>בשווה, וכך </a:t>
            </a:r>
            <a:r>
              <a:rPr lang="he-IL" altLang="en-US" dirty="0">
                <a:solidFill>
                  <a:schemeClr val="tx1">
                    <a:lumMod val="75000"/>
                    <a:lumOff val="25000"/>
                  </a:schemeClr>
                </a:solidFill>
                <a:latin typeface="Guttman Yad-Brush" panose="02010401010101010101" pitchFamily="2" charset="-79"/>
                <a:ea typeface="Times New Roman" panose="02020603050405020304" pitchFamily="18" charset="0"/>
                <a:cs typeface="Guttman Yad-Brush" panose="02010401010101010101" pitchFamily="2" charset="-79"/>
              </a:rPr>
              <a:t>שתיהן תרגשנה טוב.</a:t>
            </a:r>
            <a:endParaRPr lang="he-IL" altLang="en-US" dirty="0">
              <a:solidFill>
                <a:schemeClr val="tx1">
                  <a:lumMod val="75000"/>
                  <a:lumOff val="25000"/>
                </a:schemeClr>
              </a:solidFill>
              <a:latin typeface="Guttman Yad-Brush" panose="02010401010101010101" pitchFamily="2" charset="-79"/>
              <a:cs typeface="Guttman Yad-Brush" panose="02010401010101010101" pitchFamily="2" charset="-79"/>
            </a:endParaRPr>
          </a:p>
          <a:p>
            <a:pPr lvl="0" algn="just" rtl="1" eaLnBrk="0" fontAlgn="base" hangingPunct="0">
              <a:spcBef>
                <a:spcPct val="0"/>
              </a:spcBef>
              <a:spcAft>
                <a:spcPct val="0"/>
              </a:spcAft>
            </a:pPr>
            <a:endParaRPr kumimoji="0" lang="he-IL" altLang="en-US" sz="1800" b="0" i="0" u="none" strike="noStrike" cap="none" normalizeH="0" baseline="0" dirty="0" smtClean="0">
              <a:ln>
                <a:noFill/>
              </a:ln>
              <a:solidFill>
                <a:schemeClr val="tx1">
                  <a:lumMod val="75000"/>
                  <a:lumOff val="25000"/>
                </a:schemeClr>
              </a:solidFill>
              <a:effectLst/>
              <a:latin typeface="Arial" panose="020B0604020202020204" pitchFamily="34" charset="0"/>
              <a:cs typeface="Arial" panose="020B0604020202020204" pitchFamily="34" charset="0"/>
            </a:endParaRPr>
          </a:p>
        </p:txBody>
      </p:sp>
      <p:sp>
        <p:nvSpPr>
          <p:cNvPr id="9" name="Rectangle 5"/>
          <p:cNvSpPr>
            <a:spLocks noChangeArrowheads="1"/>
          </p:cNvSpPr>
          <p:nvPr/>
        </p:nvSpPr>
        <p:spPr bwMode="auto">
          <a:xfrm>
            <a:off x="1273739" y="6060436"/>
            <a:ext cx="2375807"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1"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Guttman Yad-Brush" panose="02010401010101010101" pitchFamily="2" charset="-79"/>
              </a:rPr>
              <a:t> </a:t>
            </a:r>
            <a:endParaRPr kumimoji="0" lang="he-IL" alt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2" name="מלבן 1"/>
          <p:cNvSpPr/>
          <p:nvPr/>
        </p:nvSpPr>
        <p:spPr>
          <a:xfrm>
            <a:off x="8779462" y="2926674"/>
            <a:ext cx="3273994" cy="2585323"/>
          </a:xfrm>
          <a:prstGeom prst="rect">
            <a:avLst/>
          </a:prstGeom>
        </p:spPr>
        <p:txBody>
          <a:bodyPr wrap="square">
            <a:spAutoFit/>
          </a:bodyPr>
          <a:lstStyle/>
          <a:p>
            <a:pPr algn="r">
              <a:lnSpc>
                <a:spcPct val="150000"/>
              </a:lnSpc>
            </a:pPr>
            <a:r>
              <a:rPr lang="he-IL" dirty="0">
                <a:solidFill>
                  <a:schemeClr val="tx1">
                    <a:lumMod val="75000"/>
                    <a:lumOff val="25000"/>
                  </a:schemeClr>
                </a:solidFill>
                <a:latin typeface="Guttman Yad-Brush" panose="02010401010101010101" pitchFamily="2" charset="-79"/>
                <a:cs typeface="Guttman Yad-Brush" panose="02010401010101010101" pitchFamily="2" charset="-79"/>
              </a:rPr>
              <a:t>קודם כל עליהן להחזיר לכל אחת את מה שהוציאה בקניית התרכיז, בקבוקי המים </a:t>
            </a:r>
            <a:r>
              <a:rPr lang="he-IL" dirty="0" smtClean="0">
                <a:solidFill>
                  <a:schemeClr val="tx1">
                    <a:lumMod val="75000"/>
                    <a:lumOff val="25000"/>
                  </a:schemeClr>
                </a:solidFill>
                <a:latin typeface="Guttman Yad-Brush" panose="02010401010101010101" pitchFamily="2" charset="-79"/>
                <a:cs typeface="Guttman Yad-Brush" panose="02010401010101010101" pitchFamily="2" charset="-79"/>
              </a:rPr>
              <a:t>והכוסות </a:t>
            </a:r>
            <a:r>
              <a:rPr lang="he-IL" dirty="0">
                <a:solidFill>
                  <a:schemeClr val="tx1">
                    <a:lumMod val="75000"/>
                    <a:lumOff val="25000"/>
                  </a:schemeClr>
                </a:solidFill>
                <a:latin typeface="Guttman Yad-Brush" panose="02010401010101010101" pitchFamily="2" charset="-79"/>
                <a:cs typeface="Guttman Yad-Brush" panose="02010401010101010101" pitchFamily="2" charset="-79"/>
              </a:rPr>
              <a:t>ובסכום שנותר להתחלק שווה בשווה כי המאמץ שלהן היה זהה. </a:t>
            </a:r>
            <a:endParaRPr lang="en-US" dirty="0">
              <a:solidFill>
                <a:schemeClr val="tx1">
                  <a:lumMod val="75000"/>
                  <a:lumOff val="25000"/>
                </a:schemeClr>
              </a:solidFill>
              <a:latin typeface="Guttman Yad-Brush" panose="02010401010101010101" pitchFamily="2" charset="-79"/>
              <a:cs typeface="Guttman Yad-Brush" panose="02010401010101010101" pitchFamily="2" charset="-79"/>
            </a:endParaRPr>
          </a:p>
        </p:txBody>
      </p:sp>
      <p:sp>
        <p:nvSpPr>
          <p:cNvPr id="8" name="מציין מיקום של מספר שקופית 6"/>
          <p:cNvSpPr txBox="1">
            <a:spLocks/>
          </p:cNvSpPr>
          <p:nvPr/>
        </p:nvSpPr>
        <p:spPr>
          <a:xfrm>
            <a:off x="260518" y="6406487"/>
            <a:ext cx="683339"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he-IL" sz="2000" dirty="0" smtClean="0"/>
              <a:t>26</a:t>
            </a:r>
            <a:endParaRPr lang="en-US" dirty="0"/>
          </a:p>
        </p:txBody>
      </p:sp>
    </p:spTree>
    <p:extLst>
      <p:ext uri="{BB962C8B-B14F-4D97-AF65-F5344CB8AC3E}">
        <p14:creationId xmlns:p14="http://schemas.microsoft.com/office/powerpoint/2010/main" val="197208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19782" y="523868"/>
            <a:ext cx="10522349" cy="1221359"/>
          </a:xfrm>
        </p:spPr>
        <p:txBody>
          <a:bodyPr>
            <a:noAutofit/>
          </a:bodyPr>
          <a:lstStyle/>
          <a:p>
            <a:pPr algn="ctr"/>
            <a:r>
              <a:rPr lang="he-IL" sz="4400" dirty="0" smtClean="0">
                <a:cs typeface="+mn-cs"/>
              </a:rPr>
              <a:t>מיון וקטגוריזציה של בעיות</a:t>
            </a:r>
            <a:br>
              <a:rPr lang="he-IL" sz="4400" dirty="0" smtClean="0">
                <a:cs typeface="+mn-cs"/>
              </a:rPr>
            </a:br>
            <a:r>
              <a:rPr lang="he-IL" sz="3200" dirty="0" smtClean="0">
                <a:cs typeface="+mn-cs"/>
              </a:rPr>
              <a:t>הוצגו 6 בעיות - יחס וממוצע</a:t>
            </a:r>
            <a:endParaRPr lang="en-US" sz="3200" dirty="0">
              <a:cs typeface="+mn-cs"/>
            </a:endParaRPr>
          </a:p>
        </p:txBody>
      </p:sp>
      <p:sp>
        <p:nvSpPr>
          <p:cNvPr id="3" name="מציין מיקום תוכן 2"/>
          <p:cNvSpPr>
            <a:spLocks noGrp="1"/>
          </p:cNvSpPr>
          <p:nvPr>
            <p:ph idx="1"/>
          </p:nvPr>
        </p:nvSpPr>
        <p:spPr>
          <a:xfrm>
            <a:off x="399011" y="1653787"/>
            <a:ext cx="9692046" cy="5204213"/>
          </a:xfrm>
        </p:spPr>
        <p:txBody>
          <a:bodyPr>
            <a:noAutofit/>
          </a:bodyPr>
          <a:lstStyle/>
          <a:p>
            <a:pPr marL="0" indent="0" algn="r">
              <a:lnSpc>
                <a:spcPct val="150000"/>
              </a:lnSpc>
              <a:buNone/>
            </a:pPr>
            <a:r>
              <a:rPr lang="he-IL" sz="2400" b="1" dirty="0" smtClean="0"/>
              <a:t>לפני שלב ההתערבות המיון היה יחיד</a:t>
            </a:r>
            <a:r>
              <a:rPr lang="he-IL" sz="2400" dirty="0" smtClean="0"/>
              <a:t>: </a:t>
            </a:r>
          </a:p>
          <a:p>
            <a:pPr marL="0" indent="0" algn="r">
              <a:lnSpc>
                <a:spcPct val="150000"/>
              </a:lnSpc>
              <a:buNone/>
            </a:pPr>
            <a:r>
              <a:rPr lang="he-IL" sz="2400" dirty="0" smtClean="0"/>
              <a:t>                בעיות יחס ובעיות ממוצע </a:t>
            </a:r>
            <a:r>
              <a:rPr lang="he-IL" sz="1400" dirty="0" smtClean="0"/>
              <a:t>(על </a:t>
            </a:r>
            <a:r>
              <a:rPr lang="he-IL" sz="1400" dirty="0"/>
              <a:t>פי המודל המתמטי המתאים </a:t>
            </a:r>
            <a:r>
              <a:rPr lang="he-IL" sz="1400" dirty="0" smtClean="0"/>
              <a:t>לפתרון)</a:t>
            </a:r>
            <a:endParaRPr lang="he-IL" sz="1400" dirty="0"/>
          </a:p>
          <a:p>
            <a:pPr marL="0" indent="0" algn="r">
              <a:lnSpc>
                <a:spcPct val="150000"/>
              </a:lnSpc>
              <a:buNone/>
            </a:pPr>
            <a:r>
              <a:rPr lang="he-IL" sz="2400" b="1" dirty="0" smtClean="0"/>
              <a:t>אחרי שלב ההתערבות היו מיונים מגוונים</a:t>
            </a:r>
            <a:r>
              <a:rPr lang="he-IL" sz="2400" dirty="0" smtClean="0"/>
              <a:t>:</a:t>
            </a:r>
          </a:p>
          <a:p>
            <a:pPr marL="0" indent="0" algn="r" rtl="1">
              <a:lnSpc>
                <a:spcPct val="100000"/>
              </a:lnSpc>
              <a:buNone/>
            </a:pPr>
            <a:r>
              <a:rPr lang="he-IL" sz="2400" dirty="0" smtClean="0"/>
              <a:t>            1. יחס, </a:t>
            </a:r>
            <a:r>
              <a:rPr lang="he-IL" sz="2400" dirty="0"/>
              <a:t>ממוצע </a:t>
            </a:r>
            <a:r>
              <a:rPr lang="he-IL" sz="2400" dirty="0" smtClean="0"/>
              <a:t>     </a:t>
            </a:r>
          </a:p>
          <a:p>
            <a:pPr marL="0" indent="0" algn="r" rtl="1">
              <a:lnSpc>
                <a:spcPct val="100000"/>
              </a:lnSpc>
              <a:buNone/>
            </a:pPr>
            <a:r>
              <a:rPr lang="he-IL" sz="2400" dirty="0" smtClean="0"/>
              <a:t>            2. אפשרות </a:t>
            </a:r>
            <a:r>
              <a:rPr lang="he-IL" sz="2400" dirty="0"/>
              <a:t>אחת </a:t>
            </a:r>
            <a:r>
              <a:rPr lang="he-IL" sz="2400" dirty="0" smtClean="0"/>
              <a:t>לפתרון, </a:t>
            </a:r>
            <a:r>
              <a:rPr lang="he-IL" sz="2400" dirty="0"/>
              <a:t>מספר פתרונות אפשריים </a:t>
            </a:r>
            <a:endParaRPr lang="he-IL" sz="2400" dirty="0" smtClean="0"/>
          </a:p>
          <a:p>
            <a:pPr marL="0" indent="0" algn="r" rtl="1">
              <a:lnSpc>
                <a:spcPct val="100000"/>
              </a:lnSpc>
              <a:buNone/>
            </a:pPr>
            <a:r>
              <a:rPr lang="he-IL" sz="2400" dirty="0" smtClean="0"/>
              <a:t>            3. פתרון </a:t>
            </a:r>
            <a:r>
              <a:rPr lang="he-IL" sz="2400" dirty="0"/>
              <a:t>שנקבע </a:t>
            </a:r>
            <a:r>
              <a:rPr lang="he-IL" sz="2400" dirty="0" smtClean="0"/>
              <a:t>עבורנו, </a:t>
            </a:r>
            <a:r>
              <a:rPr lang="he-IL" sz="2400" dirty="0"/>
              <a:t>פתרון שאנחנו מחליטים </a:t>
            </a:r>
            <a:r>
              <a:rPr lang="he-IL" sz="2400" dirty="0" smtClean="0"/>
              <a:t>לגביו</a:t>
            </a:r>
            <a:endParaRPr lang="en-US" sz="2400" dirty="0"/>
          </a:p>
          <a:p>
            <a:pPr marL="0" indent="0" algn="r" rtl="1">
              <a:lnSpc>
                <a:spcPct val="100000"/>
              </a:lnSpc>
              <a:buNone/>
            </a:pPr>
            <a:r>
              <a:rPr lang="he-IL" sz="2400" dirty="0" smtClean="0"/>
              <a:t>            4. פתרון ברור, מגוון פתרונות</a:t>
            </a:r>
            <a:endParaRPr lang="en-US" sz="2400" dirty="0"/>
          </a:p>
          <a:p>
            <a:pPr marL="0" indent="0" algn="r" rtl="1">
              <a:lnSpc>
                <a:spcPct val="100000"/>
              </a:lnSpc>
              <a:buNone/>
            </a:pPr>
            <a:r>
              <a:rPr lang="he-IL" sz="2400" dirty="0" smtClean="0"/>
              <a:t>            5. פתרון המוכתב על ידי המדע או הטבע, </a:t>
            </a:r>
            <a:r>
              <a:rPr lang="he-IL" sz="2400" dirty="0"/>
              <a:t>פתרון שאנחנו מחליטים </a:t>
            </a:r>
            <a:r>
              <a:rPr lang="he-IL" sz="2400" dirty="0" smtClean="0"/>
              <a:t>לגביו</a:t>
            </a:r>
            <a:endParaRPr lang="en-US" sz="2400" dirty="0"/>
          </a:p>
          <a:p>
            <a:pPr marL="0" indent="0" algn="r" rtl="1">
              <a:lnSpc>
                <a:spcPct val="100000"/>
              </a:lnSpc>
              <a:buNone/>
            </a:pPr>
            <a:r>
              <a:rPr lang="he-IL" sz="2400" dirty="0" smtClean="0"/>
              <a:t>            6. פתרון מדעי, </a:t>
            </a:r>
            <a:r>
              <a:rPr lang="he-IL" sz="2400" dirty="0"/>
              <a:t>פתרון </a:t>
            </a:r>
            <a:r>
              <a:rPr lang="he-IL" sz="2400" dirty="0" smtClean="0"/>
              <a:t>חברתי/מוסרי, פתרון אחר</a:t>
            </a:r>
            <a:endParaRPr lang="en-US" sz="2400" dirty="0"/>
          </a:p>
          <a:p>
            <a:pPr marL="0" indent="0" algn="r">
              <a:lnSpc>
                <a:spcPct val="150000"/>
              </a:lnSpc>
              <a:buNone/>
            </a:pPr>
            <a:endParaRPr lang="he-IL" sz="2400" dirty="0" smtClean="0"/>
          </a:p>
          <a:p>
            <a:pPr marL="0" indent="0" algn="r">
              <a:lnSpc>
                <a:spcPct val="150000"/>
              </a:lnSpc>
              <a:buNone/>
            </a:pPr>
            <a:endParaRPr lang="he-IL" sz="2400" dirty="0" smtClean="0"/>
          </a:p>
          <a:p>
            <a:pPr marL="0" indent="0" algn="r">
              <a:buNone/>
            </a:pPr>
            <a:endParaRPr lang="en-US" sz="2400" dirty="0"/>
          </a:p>
        </p:txBody>
      </p:sp>
      <p:sp>
        <p:nvSpPr>
          <p:cNvPr id="4" name="מלבן 3"/>
          <p:cNvSpPr/>
          <p:nvPr/>
        </p:nvSpPr>
        <p:spPr>
          <a:xfrm>
            <a:off x="6157683" y="0"/>
            <a:ext cx="2996333" cy="461793"/>
          </a:xfrm>
          <a:prstGeom prst="rect">
            <a:avLst/>
          </a:prstGeom>
        </p:spPr>
        <p:txBody>
          <a:bodyPr wrap="none">
            <a:spAutoFit/>
          </a:bodyPr>
          <a:lstStyle/>
          <a:p>
            <a:pPr algn="r" rtl="1">
              <a:lnSpc>
                <a:spcPct val="150000"/>
              </a:lnSpc>
              <a:spcAft>
                <a:spcPts val="1200"/>
              </a:spcAft>
            </a:pPr>
            <a:r>
              <a:rPr lang="he-IL" dirty="0"/>
              <a:t>בדרך לשינוי ההתייחסות </a:t>
            </a:r>
            <a:r>
              <a:rPr lang="he-IL" dirty="0" smtClean="0"/>
              <a:t>ביצעו:</a:t>
            </a:r>
            <a:endParaRPr lang="he-IL" dirty="0"/>
          </a:p>
        </p:txBody>
      </p:sp>
      <p:sp>
        <p:nvSpPr>
          <p:cNvPr id="6" name="מציין מיקום של מספר שקופית 6"/>
          <p:cNvSpPr txBox="1">
            <a:spLocks/>
          </p:cNvSpPr>
          <p:nvPr/>
        </p:nvSpPr>
        <p:spPr>
          <a:xfrm>
            <a:off x="278112" y="6409113"/>
            <a:ext cx="683339"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he-IL" sz="2000" dirty="0" smtClean="0"/>
              <a:t>27</a:t>
            </a:r>
            <a:endParaRPr lang="en-US" dirty="0"/>
          </a:p>
        </p:txBody>
      </p:sp>
    </p:spTree>
    <p:extLst>
      <p:ext uri="{BB962C8B-B14F-4D97-AF65-F5344CB8AC3E}">
        <p14:creationId xmlns:p14="http://schemas.microsoft.com/office/powerpoint/2010/main" val="33533247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67780" y="0"/>
            <a:ext cx="9479560" cy="6190488"/>
          </a:xfrm>
        </p:spPr>
        <p:txBody>
          <a:bodyPr>
            <a:normAutofit fontScale="85000" lnSpcReduction="10000"/>
          </a:bodyPr>
          <a:lstStyle/>
          <a:p>
            <a:pPr marL="0" indent="0" algn="r">
              <a:lnSpc>
                <a:spcPct val="170000"/>
              </a:lnSpc>
              <a:buNone/>
            </a:pPr>
            <a:endParaRPr lang="he-IL" dirty="0" smtClean="0"/>
          </a:p>
          <a:p>
            <a:pPr marL="0" indent="0" algn="r">
              <a:lnSpc>
                <a:spcPct val="170000"/>
              </a:lnSpc>
              <a:buNone/>
            </a:pPr>
            <a:r>
              <a:rPr lang="he-IL" sz="3200" dirty="0" smtClean="0"/>
              <a:t>כדי להבהיר </a:t>
            </a:r>
            <a:r>
              <a:rPr lang="he-IL" sz="3200" dirty="0"/>
              <a:t>מי מחליט בקביעת המודל המתמטי המתאים לפתרון, הובאו </a:t>
            </a:r>
            <a:r>
              <a:rPr lang="he-IL" sz="3200" dirty="0" smtClean="0"/>
              <a:t>דוגמאות </a:t>
            </a:r>
            <a:r>
              <a:rPr lang="he-IL" sz="3200" dirty="0"/>
              <a:t>של דעות מומחים מתחומים </a:t>
            </a:r>
            <a:r>
              <a:rPr lang="he-IL" sz="3200" dirty="0" smtClean="0"/>
              <a:t>שונים.</a:t>
            </a:r>
          </a:p>
          <a:p>
            <a:pPr marL="0" indent="0" algn="r">
              <a:lnSpc>
                <a:spcPct val="170000"/>
              </a:lnSpc>
              <a:spcBef>
                <a:spcPts val="4200"/>
              </a:spcBef>
              <a:buNone/>
            </a:pPr>
            <a:r>
              <a:rPr lang="he-IL" sz="3200" dirty="0" smtClean="0"/>
              <a:t> למשל: </a:t>
            </a:r>
            <a:r>
              <a:rPr lang="he-IL" sz="3200" dirty="0"/>
              <a:t>מומחה לכימיה, מומחה מתעשיית המזון, כלכלן, עורך דין, </a:t>
            </a:r>
            <a:r>
              <a:rPr lang="he-IL" sz="3200" dirty="0" smtClean="0"/>
              <a:t>ועוד, העוסקים </a:t>
            </a:r>
            <a:r>
              <a:rPr lang="he-IL" sz="3200" dirty="0"/>
              <a:t>בהתאמת מודלים מתמטיים במהלך </a:t>
            </a:r>
            <a:r>
              <a:rPr lang="he-IL" sz="3200" dirty="0" smtClean="0"/>
              <a:t>עבודתם.</a:t>
            </a:r>
          </a:p>
          <a:p>
            <a:pPr marL="0" indent="0" algn="r">
              <a:lnSpc>
                <a:spcPct val="170000"/>
              </a:lnSpc>
              <a:spcBef>
                <a:spcPts val="4200"/>
              </a:spcBef>
              <a:buNone/>
            </a:pPr>
            <a:r>
              <a:rPr lang="he-IL" sz="3200" dirty="0" smtClean="0"/>
              <a:t>המומחים, </a:t>
            </a:r>
            <a:r>
              <a:rPr lang="he-IL" sz="3200" dirty="0"/>
              <a:t>תיארו את השימוש במודלים מתמטיים </a:t>
            </a:r>
            <a:r>
              <a:rPr lang="he-IL" sz="3200" dirty="0" smtClean="0"/>
              <a:t>ואת אופן יצירת מודל. </a:t>
            </a:r>
            <a:endParaRPr lang="en-US" sz="3200" dirty="0"/>
          </a:p>
        </p:txBody>
      </p:sp>
      <p:sp>
        <p:nvSpPr>
          <p:cNvPr id="4" name="מציין מיקום של מספר שקופית 6"/>
          <p:cNvSpPr txBox="1">
            <a:spLocks/>
          </p:cNvSpPr>
          <p:nvPr/>
        </p:nvSpPr>
        <p:spPr>
          <a:xfrm>
            <a:off x="327019" y="6443274"/>
            <a:ext cx="683339"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he-IL" sz="2000" dirty="0" smtClean="0"/>
              <a:t>28</a:t>
            </a:r>
            <a:endParaRPr lang="en-US" dirty="0"/>
          </a:p>
        </p:txBody>
      </p:sp>
    </p:spTree>
    <p:extLst>
      <p:ext uri="{BB962C8B-B14F-4D97-AF65-F5344CB8AC3E}">
        <p14:creationId xmlns:p14="http://schemas.microsoft.com/office/powerpoint/2010/main" val="1674481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668688" y="1189367"/>
            <a:ext cx="8741328" cy="3786447"/>
          </a:xfrm>
        </p:spPr>
        <p:txBody>
          <a:bodyPr>
            <a:normAutofit fontScale="77500" lnSpcReduction="20000"/>
          </a:bodyPr>
          <a:lstStyle/>
          <a:p>
            <a:pPr marL="0" indent="0" algn="r" rtl="1">
              <a:lnSpc>
                <a:spcPct val="150000"/>
              </a:lnSpc>
              <a:spcAft>
                <a:spcPts val="1200"/>
              </a:spcAft>
              <a:buNone/>
            </a:pPr>
            <a:r>
              <a:rPr lang="he-IL" sz="3200" dirty="0" smtClean="0"/>
              <a:t>שלב זה </a:t>
            </a:r>
            <a:r>
              <a:rPr lang="he-IL" sz="3200" dirty="0"/>
              <a:t>חשוב בדרך לשינוי ההתייחסות </a:t>
            </a:r>
            <a:r>
              <a:rPr lang="he-IL" sz="3200" dirty="0" smtClean="0"/>
              <a:t>לבעיות, שלכאורה </a:t>
            </a:r>
            <a:r>
              <a:rPr lang="he-IL" sz="3200" dirty="0"/>
              <a:t>נראות דומות</a:t>
            </a:r>
            <a:r>
              <a:rPr lang="he-IL" sz="3200" dirty="0" smtClean="0"/>
              <a:t>.</a:t>
            </a:r>
          </a:p>
          <a:p>
            <a:pPr marL="0" indent="0" algn="r" rtl="1">
              <a:lnSpc>
                <a:spcPct val="160000"/>
              </a:lnSpc>
              <a:buNone/>
            </a:pPr>
            <a:endParaRPr lang="he-IL" sz="3200" dirty="0" smtClean="0"/>
          </a:p>
          <a:p>
            <a:pPr marL="0" indent="0" algn="r" rtl="1">
              <a:lnSpc>
                <a:spcPct val="160000"/>
              </a:lnSpc>
              <a:buNone/>
            </a:pPr>
            <a:r>
              <a:rPr lang="he-IL" sz="3200" dirty="0" smtClean="0"/>
              <a:t>אם כך, כיצד </a:t>
            </a:r>
            <a:r>
              <a:rPr lang="he-IL" sz="3200" dirty="0"/>
              <a:t>נבחר את המודל המתמטי המתאים לפתרון </a:t>
            </a:r>
            <a:r>
              <a:rPr lang="he-IL" sz="3200" dirty="0" smtClean="0"/>
              <a:t>בעיה?</a:t>
            </a:r>
          </a:p>
          <a:p>
            <a:pPr marL="0" indent="0" algn="r" rtl="1">
              <a:lnSpc>
                <a:spcPct val="160000"/>
              </a:lnSpc>
              <a:buNone/>
            </a:pPr>
            <a:r>
              <a:rPr lang="he-IL" sz="3200" dirty="0"/>
              <a:t> </a:t>
            </a:r>
            <a:r>
              <a:rPr lang="he-IL" sz="3200" dirty="0" smtClean="0"/>
              <a:t>                                        </a:t>
            </a:r>
            <a:r>
              <a:rPr lang="he-IL" sz="3200" dirty="0"/>
              <a:t>מי מחליט בקביעת המודל המתמטי? </a:t>
            </a:r>
            <a:endParaRPr lang="en-US" sz="3200" dirty="0"/>
          </a:p>
        </p:txBody>
      </p:sp>
      <p:sp>
        <p:nvSpPr>
          <p:cNvPr id="5" name="מלבן 4"/>
          <p:cNvSpPr/>
          <p:nvPr/>
        </p:nvSpPr>
        <p:spPr>
          <a:xfrm>
            <a:off x="1409687" y="6115050"/>
            <a:ext cx="8730356" cy="369332"/>
          </a:xfrm>
          <a:prstGeom prst="rect">
            <a:avLst/>
          </a:prstGeom>
        </p:spPr>
        <p:txBody>
          <a:bodyPr wrap="square">
            <a:spAutoFit/>
          </a:bodyPr>
          <a:lstStyle/>
          <a:p>
            <a:pPr algn="r" rtl="1"/>
            <a:endParaRPr lang="he-IL" dirty="0"/>
          </a:p>
        </p:txBody>
      </p:sp>
      <p:sp>
        <p:nvSpPr>
          <p:cNvPr id="6" name="מציין מיקום של מספר שקופית 6"/>
          <p:cNvSpPr txBox="1">
            <a:spLocks/>
          </p:cNvSpPr>
          <p:nvPr/>
        </p:nvSpPr>
        <p:spPr>
          <a:xfrm>
            <a:off x="327019" y="6301819"/>
            <a:ext cx="683339"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he-IL" sz="2000" dirty="0" smtClean="0"/>
              <a:t>29</a:t>
            </a:r>
            <a:endParaRPr lang="en-US" dirty="0"/>
          </a:p>
        </p:txBody>
      </p:sp>
    </p:spTree>
    <p:extLst>
      <p:ext uri="{BB962C8B-B14F-4D97-AF65-F5344CB8AC3E}">
        <p14:creationId xmlns:p14="http://schemas.microsoft.com/office/powerpoint/2010/main" val="559035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200297" y="1635313"/>
            <a:ext cx="9722439" cy="3880773"/>
          </a:xfrm>
        </p:spPr>
        <p:txBody>
          <a:bodyPr>
            <a:normAutofit fontScale="92500" lnSpcReduction="20000"/>
          </a:bodyPr>
          <a:lstStyle/>
          <a:p>
            <a:pPr marL="0" indent="0" algn="ctr" rtl="1">
              <a:lnSpc>
                <a:spcPct val="150000"/>
              </a:lnSpc>
              <a:buNone/>
            </a:pPr>
            <a:r>
              <a:rPr lang="he-IL" sz="3600" dirty="0"/>
              <a:t>במהלך </a:t>
            </a:r>
            <a:r>
              <a:rPr lang="he-IL" sz="3600" dirty="0" smtClean="0"/>
              <a:t>פתרון בעיות </a:t>
            </a:r>
          </a:p>
          <a:p>
            <a:pPr marL="0" indent="0" algn="ctr" rtl="1">
              <a:lnSpc>
                <a:spcPct val="150000"/>
              </a:lnSpc>
              <a:buNone/>
            </a:pPr>
            <a:r>
              <a:rPr lang="he-IL" sz="3600" dirty="0" smtClean="0"/>
              <a:t>התלמיד </a:t>
            </a:r>
            <a:r>
              <a:rPr lang="he-IL" sz="3600" dirty="0"/>
              <a:t>אמור לבחור מארגז </a:t>
            </a:r>
            <a:r>
              <a:rPr lang="he-IL" sz="3600" dirty="0" smtClean="0"/>
              <a:t>הכלים הזה </a:t>
            </a:r>
          </a:p>
          <a:p>
            <a:pPr marL="0" indent="0" algn="ctr" rtl="1">
              <a:lnSpc>
                <a:spcPct val="150000"/>
              </a:lnSpc>
              <a:buNone/>
            </a:pPr>
            <a:r>
              <a:rPr lang="he-IL" sz="3600" dirty="0" smtClean="0"/>
              <a:t>את </a:t>
            </a:r>
            <a:r>
              <a:rPr lang="he-IL" sz="3600" dirty="0"/>
              <a:t>המספרים </a:t>
            </a:r>
            <a:r>
              <a:rPr lang="he-IL" sz="3600" dirty="0" smtClean="0"/>
              <a:t>המתאימים, </a:t>
            </a:r>
          </a:p>
          <a:p>
            <a:pPr marL="0" indent="0" algn="ctr" rtl="1">
              <a:lnSpc>
                <a:spcPct val="150000"/>
              </a:lnSpc>
              <a:buNone/>
            </a:pPr>
            <a:r>
              <a:rPr lang="he-IL" sz="3600" dirty="0" smtClean="0"/>
              <a:t>ואת הפעולה/הפעולות המתמטיות המתאימות, </a:t>
            </a:r>
          </a:p>
          <a:p>
            <a:pPr marL="0" indent="0" algn="ctr" rtl="1">
              <a:lnSpc>
                <a:spcPct val="150000"/>
              </a:lnSpc>
              <a:buNone/>
            </a:pPr>
            <a:r>
              <a:rPr lang="he-IL" sz="3600" dirty="0" smtClean="0"/>
              <a:t>כדי לייצג </a:t>
            </a:r>
            <a:r>
              <a:rPr lang="he-IL" sz="3600" dirty="0"/>
              <a:t>את היחסים הכמותיים </a:t>
            </a:r>
            <a:r>
              <a:rPr lang="he-IL" sz="3600" dirty="0" smtClean="0"/>
              <a:t>אשר מוצגים בבעיה. </a:t>
            </a:r>
            <a:endParaRPr lang="en-US" sz="3600" dirty="0"/>
          </a:p>
          <a:p>
            <a:pPr algn="ctr"/>
            <a:endParaRPr lang="en-US" dirty="0"/>
          </a:p>
        </p:txBody>
      </p:sp>
      <p:sp>
        <p:nvSpPr>
          <p:cNvPr id="4" name="מציין מיקום של מספר שקופית 6"/>
          <p:cNvSpPr txBox="1">
            <a:spLocks/>
          </p:cNvSpPr>
          <p:nvPr/>
        </p:nvSpPr>
        <p:spPr>
          <a:xfrm>
            <a:off x="601339" y="6151419"/>
            <a:ext cx="683339"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he-IL" sz="2000" dirty="0" smtClean="0"/>
              <a:t>3</a:t>
            </a:r>
            <a:endParaRPr lang="en-US" dirty="0"/>
          </a:p>
        </p:txBody>
      </p:sp>
    </p:spTree>
    <p:extLst>
      <p:ext uri="{BB962C8B-B14F-4D97-AF65-F5344CB8AC3E}">
        <p14:creationId xmlns:p14="http://schemas.microsoft.com/office/powerpoint/2010/main" val="856617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214273" y="84666"/>
            <a:ext cx="8596668" cy="821267"/>
          </a:xfrm>
        </p:spPr>
        <p:txBody>
          <a:bodyPr>
            <a:normAutofit/>
          </a:bodyPr>
          <a:lstStyle/>
          <a:p>
            <a:pPr algn="ctr"/>
            <a:r>
              <a:rPr lang="he-IL" sz="4400" dirty="0" smtClean="0">
                <a:cs typeface="+mn-cs"/>
              </a:rPr>
              <a:t>מספר פתרונות שונים לבעיה</a:t>
            </a:r>
            <a:endParaRPr lang="en-US" sz="4400" dirty="0">
              <a:cs typeface="+mn-cs"/>
            </a:endParaRPr>
          </a:p>
        </p:txBody>
      </p:sp>
      <p:sp>
        <p:nvSpPr>
          <p:cNvPr id="3" name="מציין מיקום תוכן 2"/>
          <p:cNvSpPr>
            <a:spLocks noGrp="1"/>
          </p:cNvSpPr>
          <p:nvPr>
            <p:ph idx="1"/>
          </p:nvPr>
        </p:nvSpPr>
        <p:spPr>
          <a:xfrm>
            <a:off x="91440" y="905933"/>
            <a:ext cx="9719501" cy="4759098"/>
          </a:xfrm>
        </p:spPr>
        <p:txBody>
          <a:bodyPr>
            <a:noAutofit/>
          </a:bodyPr>
          <a:lstStyle/>
          <a:p>
            <a:pPr marL="0" indent="0" algn="r">
              <a:lnSpc>
                <a:spcPct val="150000"/>
              </a:lnSpc>
              <a:buNone/>
            </a:pPr>
            <a:r>
              <a:rPr lang="he-IL" sz="3200" dirty="0"/>
              <a:t>לאחר משימת הקונפליקט הקוגניטיבי </a:t>
            </a:r>
            <a:r>
              <a:rPr lang="he-IL" sz="3200" dirty="0" smtClean="0"/>
              <a:t>והדיונים בעקבות התאמת מודלים מתמטיים </a:t>
            </a:r>
            <a:r>
              <a:rPr lang="he-IL" sz="3200" dirty="0"/>
              <a:t>של </a:t>
            </a:r>
            <a:r>
              <a:rPr lang="he-IL" sz="3200" dirty="0" smtClean="0"/>
              <a:t>מומחים</a:t>
            </a:r>
            <a:r>
              <a:rPr lang="he-IL" sz="3200" dirty="0"/>
              <a:t>, </a:t>
            </a:r>
            <a:endParaRPr lang="he-IL" sz="3200" dirty="0" smtClean="0"/>
          </a:p>
          <a:p>
            <a:pPr marL="0" indent="0" algn="r">
              <a:lnSpc>
                <a:spcPct val="150000"/>
              </a:lnSpc>
              <a:buNone/>
            </a:pPr>
            <a:r>
              <a:rPr lang="he-IL" sz="4000" dirty="0" smtClean="0"/>
              <a:t>                    </a:t>
            </a:r>
            <a:r>
              <a:rPr lang="he-IL" sz="4000" b="1" dirty="0" smtClean="0"/>
              <a:t>חל שינוי בגישה</a:t>
            </a:r>
            <a:endParaRPr lang="he-IL" sz="3200" b="1" dirty="0" smtClean="0"/>
          </a:p>
          <a:p>
            <a:pPr marL="0" indent="0" algn="r">
              <a:lnSpc>
                <a:spcPct val="150000"/>
              </a:lnSpc>
              <a:buNone/>
            </a:pPr>
            <a:r>
              <a:rPr lang="he-IL" sz="3200" dirty="0" smtClean="0"/>
              <a:t>ניכר כי נוטים </a:t>
            </a:r>
            <a:r>
              <a:rPr lang="he-IL" sz="3200" dirty="0"/>
              <a:t>לקבל </a:t>
            </a:r>
            <a:r>
              <a:rPr lang="he-IL" sz="3200" b="1" dirty="0"/>
              <a:t>מספר פתרונות </a:t>
            </a:r>
            <a:r>
              <a:rPr lang="he-IL" sz="3200" dirty="0" smtClean="0"/>
              <a:t>אפשריים </a:t>
            </a:r>
            <a:r>
              <a:rPr lang="he-IL" sz="3200" dirty="0"/>
              <a:t>לבעיה.</a:t>
            </a:r>
            <a:r>
              <a:rPr lang="he-IL" sz="3200" dirty="0" smtClean="0"/>
              <a:t> </a:t>
            </a:r>
            <a:endParaRPr lang="he-IL" sz="3200" dirty="0"/>
          </a:p>
          <a:p>
            <a:pPr marL="0" indent="0" algn="r">
              <a:lnSpc>
                <a:spcPct val="150000"/>
              </a:lnSpc>
              <a:spcBef>
                <a:spcPts val="3000"/>
              </a:spcBef>
              <a:buNone/>
            </a:pPr>
            <a:r>
              <a:rPr lang="he-IL" sz="3200" dirty="0" smtClean="0"/>
              <a:t>הנבדקים הציגו </a:t>
            </a:r>
            <a:r>
              <a:rPr lang="he-IL" sz="3200" dirty="0"/>
              <a:t>יותר מפתרון אחד אפשרי לבעיית </a:t>
            </a:r>
            <a:r>
              <a:rPr lang="he-IL" sz="3200" dirty="0" smtClean="0"/>
              <a:t>הלימונדה, לעומת פתרון </a:t>
            </a:r>
            <a:r>
              <a:rPr lang="he-IL" sz="3200" dirty="0"/>
              <a:t>אחד </a:t>
            </a:r>
            <a:r>
              <a:rPr lang="he-IL" sz="3200" dirty="0" smtClean="0"/>
              <a:t>בלבד </a:t>
            </a:r>
            <a:r>
              <a:rPr lang="he-IL" sz="3200" dirty="0"/>
              <a:t>לבעיית </a:t>
            </a:r>
            <a:r>
              <a:rPr lang="he-IL" sz="3200" dirty="0" smtClean="0"/>
              <a:t>הצבעים. </a:t>
            </a:r>
            <a:endParaRPr lang="en-US" sz="3200" dirty="0"/>
          </a:p>
        </p:txBody>
      </p:sp>
      <p:sp>
        <p:nvSpPr>
          <p:cNvPr id="5" name="מציין מיקום של מספר שקופית 6"/>
          <p:cNvSpPr txBox="1">
            <a:spLocks/>
          </p:cNvSpPr>
          <p:nvPr/>
        </p:nvSpPr>
        <p:spPr>
          <a:xfrm>
            <a:off x="318706" y="6303735"/>
            <a:ext cx="683339"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he-IL" sz="2000" dirty="0" smtClean="0"/>
              <a:t>30</a:t>
            </a:r>
            <a:endParaRPr lang="en-US" dirty="0"/>
          </a:p>
        </p:txBody>
      </p:sp>
    </p:spTree>
    <p:extLst>
      <p:ext uri="{BB962C8B-B14F-4D97-AF65-F5344CB8AC3E}">
        <p14:creationId xmlns:p14="http://schemas.microsoft.com/office/powerpoint/2010/main" val="1634791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233672" y="896131"/>
            <a:ext cx="4148328" cy="631571"/>
          </a:xfrm>
        </p:spPr>
        <p:txBody>
          <a:bodyPr>
            <a:normAutofit/>
          </a:bodyPr>
          <a:lstStyle/>
          <a:p>
            <a:pPr algn="ctr"/>
            <a:r>
              <a:rPr lang="he-IL" sz="2800" b="1" i="1" dirty="0" smtClean="0">
                <a:solidFill>
                  <a:schemeClr val="tx1"/>
                </a:solidFill>
                <a:cs typeface="+mn-cs"/>
              </a:rPr>
              <a:t>בעיית אורך הדג</a:t>
            </a:r>
            <a:endParaRPr lang="en-US" sz="2800" b="1" i="1" dirty="0">
              <a:solidFill>
                <a:schemeClr val="tx1"/>
              </a:solidFill>
              <a:cs typeface="+mn-cs"/>
            </a:endParaRPr>
          </a:p>
        </p:txBody>
      </p:sp>
      <p:sp>
        <p:nvSpPr>
          <p:cNvPr id="4" name="Rectangle 1"/>
          <p:cNvSpPr>
            <a:spLocks noGrp="1" noChangeArrowheads="1"/>
          </p:cNvSpPr>
          <p:nvPr>
            <p:ph idx="1"/>
          </p:nvPr>
        </p:nvSpPr>
        <p:spPr bwMode="auto">
          <a:xfrm>
            <a:off x="1530386" y="1654455"/>
            <a:ext cx="6535348"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598863" algn="l"/>
              </a:tabLst>
              <a:defRPr>
                <a:solidFill>
                  <a:schemeClr val="tx1"/>
                </a:solidFill>
                <a:latin typeface="Arial" panose="020B0604020202020204" pitchFamily="34" charset="0"/>
              </a:defRPr>
            </a:lvl1pPr>
            <a:lvl2pPr eaLnBrk="0" fontAlgn="base" hangingPunct="0">
              <a:spcBef>
                <a:spcPct val="0"/>
              </a:spcBef>
              <a:spcAft>
                <a:spcPct val="0"/>
              </a:spcAft>
              <a:tabLst>
                <a:tab pos="3598863" algn="l"/>
              </a:tabLst>
              <a:defRPr>
                <a:solidFill>
                  <a:schemeClr val="tx1"/>
                </a:solidFill>
                <a:latin typeface="Arial" panose="020B0604020202020204" pitchFamily="34" charset="0"/>
              </a:defRPr>
            </a:lvl2pPr>
            <a:lvl3pPr eaLnBrk="0" fontAlgn="base" hangingPunct="0">
              <a:spcBef>
                <a:spcPct val="0"/>
              </a:spcBef>
              <a:spcAft>
                <a:spcPct val="0"/>
              </a:spcAft>
              <a:tabLst>
                <a:tab pos="3598863" algn="l"/>
              </a:tabLst>
              <a:defRPr>
                <a:solidFill>
                  <a:schemeClr val="tx1"/>
                </a:solidFill>
                <a:latin typeface="Arial" panose="020B0604020202020204" pitchFamily="34" charset="0"/>
              </a:defRPr>
            </a:lvl3pPr>
            <a:lvl4pPr eaLnBrk="0" fontAlgn="base" hangingPunct="0">
              <a:spcBef>
                <a:spcPct val="0"/>
              </a:spcBef>
              <a:spcAft>
                <a:spcPct val="0"/>
              </a:spcAft>
              <a:tabLst>
                <a:tab pos="3598863" algn="l"/>
              </a:tabLst>
              <a:defRPr>
                <a:solidFill>
                  <a:schemeClr val="tx1"/>
                </a:solidFill>
                <a:latin typeface="Arial" panose="020B0604020202020204" pitchFamily="34" charset="0"/>
              </a:defRPr>
            </a:lvl4pPr>
            <a:lvl5pPr eaLnBrk="0" fontAlgn="base" hangingPunct="0">
              <a:spcBef>
                <a:spcPct val="0"/>
              </a:spcBef>
              <a:spcAft>
                <a:spcPct val="0"/>
              </a:spcAft>
              <a:tabLst>
                <a:tab pos="3598863" algn="l"/>
              </a:tabLst>
              <a:defRPr>
                <a:solidFill>
                  <a:schemeClr val="tx1"/>
                </a:solidFill>
                <a:latin typeface="Arial" panose="020B0604020202020204" pitchFamily="34" charset="0"/>
              </a:defRPr>
            </a:lvl5pPr>
            <a:lvl6pPr eaLnBrk="0" fontAlgn="base" hangingPunct="0">
              <a:spcBef>
                <a:spcPct val="0"/>
              </a:spcBef>
              <a:spcAft>
                <a:spcPct val="0"/>
              </a:spcAft>
              <a:tabLst>
                <a:tab pos="3598863" algn="l"/>
              </a:tabLst>
              <a:defRPr>
                <a:solidFill>
                  <a:schemeClr val="tx1"/>
                </a:solidFill>
                <a:latin typeface="Arial" panose="020B0604020202020204" pitchFamily="34" charset="0"/>
              </a:defRPr>
            </a:lvl6pPr>
            <a:lvl7pPr eaLnBrk="0" fontAlgn="base" hangingPunct="0">
              <a:spcBef>
                <a:spcPct val="0"/>
              </a:spcBef>
              <a:spcAft>
                <a:spcPct val="0"/>
              </a:spcAft>
              <a:tabLst>
                <a:tab pos="3598863" algn="l"/>
              </a:tabLst>
              <a:defRPr>
                <a:solidFill>
                  <a:schemeClr val="tx1"/>
                </a:solidFill>
                <a:latin typeface="Arial" panose="020B0604020202020204" pitchFamily="34" charset="0"/>
              </a:defRPr>
            </a:lvl7pPr>
            <a:lvl8pPr eaLnBrk="0" fontAlgn="base" hangingPunct="0">
              <a:spcBef>
                <a:spcPct val="0"/>
              </a:spcBef>
              <a:spcAft>
                <a:spcPct val="0"/>
              </a:spcAft>
              <a:tabLst>
                <a:tab pos="3598863" algn="l"/>
              </a:tabLst>
              <a:defRPr>
                <a:solidFill>
                  <a:schemeClr val="tx1"/>
                </a:solidFill>
                <a:latin typeface="Arial" panose="020B0604020202020204" pitchFamily="34" charset="0"/>
              </a:defRPr>
            </a:lvl8pPr>
            <a:lvl9pPr eaLnBrk="0" fontAlgn="base" hangingPunct="0">
              <a:spcBef>
                <a:spcPct val="0"/>
              </a:spcBef>
              <a:spcAft>
                <a:spcPct val="0"/>
              </a:spcAft>
              <a:tabLst>
                <a:tab pos="3598863" algn="l"/>
              </a:tabLst>
              <a:defRPr>
                <a:solidFill>
                  <a:schemeClr val="tx1"/>
                </a:solidFill>
                <a:latin typeface="Arial" panose="020B0604020202020204" pitchFamily="34" charset="0"/>
              </a:defRPr>
            </a:lvl9pPr>
          </a:lstStyle>
          <a:p>
            <a:pPr marL="0" marR="0" lvl="0" indent="0" algn="r" defTabSz="914400" rtl="1" eaLnBrk="0" fontAlgn="base" latinLnBrk="0" hangingPunct="0">
              <a:lnSpc>
                <a:spcPct val="150000"/>
              </a:lnSpc>
              <a:spcBef>
                <a:spcPct val="0"/>
              </a:spcBef>
              <a:spcAft>
                <a:spcPct val="0"/>
              </a:spcAft>
              <a:buClrTx/>
              <a:buSzTx/>
              <a:buFontTx/>
              <a:buNone/>
              <a:tabLst>
                <a:tab pos="3598863" algn="l"/>
              </a:tabLst>
            </a:pPr>
            <a:r>
              <a:rPr kumimoji="0" lang="he-IL" altLang="en-US" sz="3200" b="0" i="0" u="none" strike="noStrike" cap="none" normalizeH="0" baseline="0" dirty="0" smtClean="0">
                <a:ln>
                  <a:noFill/>
                </a:ln>
                <a:solidFill>
                  <a:schemeClr val="tx1">
                    <a:lumMod val="75000"/>
                    <a:lumOff val="25000"/>
                  </a:schemeClr>
                </a:solidFill>
                <a:effectLst/>
                <a:latin typeface="Arial" panose="020B0604020202020204" pitchFamily="34" charset="0"/>
                <a:ea typeface="Times New Roman" panose="02020603050405020304" pitchFamily="18" charset="0"/>
                <a:cs typeface="Arial" panose="020B0604020202020204" pitchFamily="34" charset="0"/>
              </a:rPr>
              <a:t>דג באורך של </a:t>
            </a:r>
            <a:r>
              <a:rPr kumimoji="0" lang="he-IL" altLang="en-US" sz="3200" b="1" i="0" u="none" strike="noStrike" cap="none" normalizeH="0" baseline="0" dirty="0"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20</a:t>
            </a:r>
            <a:r>
              <a:rPr kumimoji="0" lang="he-IL" altLang="en-US" sz="3200" b="0" i="0" u="none" strike="noStrike" cap="none" normalizeH="0" baseline="0" dirty="0" smtClean="0">
                <a:ln>
                  <a:noFill/>
                </a:ln>
                <a:solidFill>
                  <a:schemeClr val="tx1">
                    <a:lumMod val="75000"/>
                    <a:lumOff val="25000"/>
                  </a:schemeClr>
                </a:solidFill>
                <a:effectLst/>
                <a:latin typeface="Arial" panose="020B0604020202020204" pitchFamily="34" charset="0"/>
                <a:ea typeface="Times New Roman" panose="02020603050405020304" pitchFamily="18" charset="0"/>
                <a:cs typeface="Arial" panose="020B0604020202020204" pitchFamily="34" charset="0"/>
              </a:rPr>
              <a:t> ס"מ זקוק ל-</a:t>
            </a:r>
            <a:r>
              <a:rPr kumimoji="0" lang="he-IL" altLang="en-US" sz="3200" b="1" i="0" u="none" strike="noStrike" cap="none" normalizeH="0" baseline="0" dirty="0"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8</a:t>
            </a:r>
            <a:r>
              <a:rPr kumimoji="0" lang="he-IL" altLang="en-US" sz="3200" b="0" i="0" u="none" strike="noStrike" cap="none" normalizeH="0" baseline="0" dirty="0" smtClean="0">
                <a:ln>
                  <a:noFill/>
                </a:ln>
                <a:solidFill>
                  <a:schemeClr val="tx1">
                    <a:lumMod val="75000"/>
                    <a:lumOff val="25000"/>
                  </a:schemeClr>
                </a:solidFill>
                <a:effectLst/>
                <a:latin typeface="Arial" panose="020B0604020202020204" pitchFamily="34" charset="0"/>
                <a:ea typeface="Times New Roman" panose="02020603050405020304" pitchFamily="18" charset="0"/>
                <a:cs typeface="Arial" panose="020B0604020202020204" pitchFamily="34" charset="0"/>
              </a:rPr>
              <a:t> יחידות מזון דגים ביום. </a:t>
            </a:r>
          </a:p>
          <a:p>
            <a:pPr marL="0" marR="0" lvl="0" indent="0" algn="r" defTabSz="914400" rtl="1" eaLnBrk="0" fontAlgn="base" latinLnBrk="0" hangingPunct="0">
              <a:lnSpc>
                <a:spcPct val="150000"/>
              </a:lnSpc>
              <a:spcBef>
                <a:spcPct val="0"/>
              </a:spcBef>
              <a:spcAft>
                <a:spcPct val="0"/>
              </a:spcAft>
              <a:buClrTx/>
              <a:buSzTx/>
              <a:buFontTx/>
              <a:buNone/>
              <a:tabLst>
                <a:tab pos="3598863" algn="l"/>
              </a:tabLst>
            </a:pPr>
            <a:r>
              <a:rPr kumimoji="0" lang="he-IL" altLang="en-US" sz="3200" b="0" i="0" u="none" strike="noStrike" cap="none" normalizeH="0" baseline="0" dirty="0" smtClean="0">
                <a:ln>
                  <a:noFill/>
                </a:ln>
                <a:solidFill>
                  <a:schemeClr val="tx1">
                    <a:lumMod val="75000"/>
                    <a:lumOff val="25000"/>
                  </a:schemeClr>
                </a:solidFill>
                <a:effectLst/>
                <a:latin typeface="Arial" panose="020B0604020202020204" pitchFamily="34" charset="0"/>
                <a:ea typeface="Times New Roman" panose="02020603050405020304" pitchFamily="18" charset="0"/>
                <a:cs typeface="Arial" panose="020B0604020202020204" pitchFamily="34" charset="0"/>
              </a:rPr>
              <a:t>לכמה יחידות מזון דגים ביום, זקוק דג באורך </a:t>
            </a:r>
            <a:r>
              <a:rPr kumimoji="0" lang="he-IL" altLang="en-US" sz="3200" b="1" i="0" u="none" strike="noStrike" cap="none" normalizeH="0" baseline="0" dirty="0" smtClean="0">
                <a:ln>
                  <a:noFill/>
                </a:ln>
                <a:solidFill>
                  <a:srgbClr val="FF0000"/>
                </a:solidFill>
                <a:effectLst/>
                <a:latin typeface="Arial" panose="020B0604020202020204" pitchFamily="34" charset="0"/>
                <a:ea typeface="Times New Roman" panose="02020603050405020304" pitchFamily="18" charset="0"/>
                <a:cs typeface="Arial" panose="020B0604020202020204" pitchFamily="34" charset="0"/>
              </a:rPr>
              <a:t>15</a:t>
            </a:r>
            <a:r>
              <a:rPr kumimoji="0" lang="he-IL" altLang="en-US" sz="3200" b="0" i="0" u="none" strike="noStrike" cap="none" normalizeH="0" baseline="0" dirty="0" smtClean="0">
                <a:ln>
                  <a:noFill/>
                </a:ln>
                <a:solidFill>
                  <a:schemeClr val="tx1">
                    <a:lumMod val="75000"/>
                    <a:lumOff val="25000"/>
                  </a:schemeClr>
                </a:solidFill>
                <a:effectLst/>
                <a:latin typeface="Arial" panose="020B0604020202020204" pitchFamily="34" charset="0"/>
                <a:ea typeface="Times New Roman" panose="02020603050405020304" pitchFamily="18" charset="0"/>
                <a:cs typeface="Arial" panose="020B0604020202020204" pitchFamily="34" charset="0"/>
              </a:rPr>
              <a:t> ס"מ אם ידוע שהדגים האלו זקוקים למזון בהתאם לאורך גופם? </a:t>
            </a:r>
          </a:p>
        </p:txBody>
      </p:sp>
      <p:sp>
        <p:nvSpPr>
          <p:cNvPr id="5" name="כותרת 1"/>
          <p:cNvSpPr txBox="1">
            <a:spLocks/>
          </p:cNvSpPr>
          <p:nvPr/>
        </p:nvSpPr>
        <p:spPr>
          <a:xfrm>
            <a:off x="-1450293" y="137807"/>
            <a:ext cx="10744754" cy="63157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he-IL" sz="2000" dirty="0" smtClean="0">
                <a:cs typeface="+mn-cs"/>
              </a:rPr>
              <a:t>בשלב האחרון, לאחר ההתערבות הוצגו בעיות נוספות כדי לבדוק אם חל שינוי בתפיסות. </a:t>
            </a:r>
            <a:endParaRPr lang="en-US" sz="2000" dirty="0">
              <a:cs typeface="+mn-cs"/>
            </a:endParaRPr>
          </a:p>
        </p:txBody>
      </p:sp>
      <p:sp>
        <p:nvSpPr>
          <p:cNvPr id="7" name="מציין מיקום של מספר שקופית 6"/>
          <p:cNvSpPr txBox="1">
            <a:spLocks/>
          </p:cNvSpPr>
          <p:nvPr/>
        </p:nvSpPr>
        <p:spPr>
          <a:xfrm>
            <a:off x="247993" y="6371552"/>
            <a:ext cx="683339"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he-IL" sz="2000" dirty="0" smtClean="0"/>
              <a:t>31</a:t>
            </a:r>
            <a:endParaRPr lang="en-US" dirty="0"/>
          </a:p>
        </p:txBody>
      </p:sp>
    </p:spTree>
    <p:extLst>
      <p:ext uri="{BB962C8B-B14F-4D97-AF65-F5344CB8AC3E}">
        <p14:creationId xmlns:p14="http://schemas.microsoft.com/office/powerpoint/2010/main" val="885970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6081025" y="949162"/>
            <a:ext cx="3479801" cy="483333"/>
          </a:xfrm>
        </p:spPr>
        <p:txBody>
          <a:bodyPr>
            <a:noAutofit/>
          </a:bodyPr>
          <a:lstStyle/>
          <a:p>
            <a:pPr marL="0" indent="0" algn="r" rtl="1">
              <a:buNone/>
            </a:pPr>
            <a:r>
              <a:rPr lang="he-IL" sz="2400" dirty="0" smtClean="0"/>
              <a:t> </a:t>
            </a:r>
            <a:r>
              <a:rPr lang="he-IL" sz="2400" dirty="0" smtClean="0">
                <a:solidFill>
                  <a:schemeClr val="accent1"/>
                </a:solidFill>
                <a:latin typeface="+mj-lt"/>
                <a:ea typeface="+mj-ea"/>
              </a:rPr>
              <a:t>תשובות </a:t>
            </a:r>
            <a:r>
              <a:rPr lang="he-IL" sz="2400" dirty="0">
                <a:solidFill>
                  <a:schemeClr val="accent1"/>
                </a:solidFill>
                <a:latin typeface="+mj-lt"/>
                <a:ea typeface="+mj-ea"/>
              </a:rPr>
              <a:t>הנבדקים</a:t>
            </a:r>
          </a:p>
        </p:txBody>
      </p:sp>
      <p:sp>
        <p:nvSpPr>
          <p:cNvPr id="4" name="מלבן 3"/>
          <p:cNvSpPr/>
          <p:nvPr/>
        </p:nvSpPr>
        <p:spPr>
          <a:xfrm>
            <a:off x="6435560" y="1432495"/>
            <a:ext cx="5276430" cy="1938992"/>
          </a:xfrm>
          <a:prstGeom prst="rect">
            <a:avLst/>
          </a:prstGeom>
        </p:spPr>
        <p:txBody>
          <a:bodyPr wrap="square">
            <a:spAutoFit/>
          </a:bodyPr>
          <a:lstStyle/>
          <a:p>
            <a:pPr marL="511175" algn="just" rtl="1">
              <a:lnSpc>
                <a:spcPct val="150000"/>
              </a:lnSpc>
              <a:spcAft>
                <a:spcPts val="0"/>
              </a:spcAft>
            </a:pPr>
            <a:r>
              <a:rPr lang="he-IL" sz="2000" dirty="0">
                <a:latin typeface="Arial" panose="020B0604020202020204" pitchFamily="34" charset="0"/>
                <a:ea typeface="Times New Roman" panose="02020603050405020304" pitchFamily="18" charset="0"/>
                <a:cs typeface="Guttman Yad-Brush" panose="02010401010101010101" pitchFamily="2" charset="-79"/>
              </a:rPr>
              <a:t>אולי הפתרון של יחס מתאים אבל תשובה זו לא בהכרח נכונה כי אין פירוט כיצד מחשבים את </a:t>
            </a:r>
            <a:r>
              <a:rPr lang="he-IL" sz="2000" dirty="0" smtClean="0">
                <a:latin typeface="Arial" panose="020B0604020202020204" pitchFamily="34" charset="0"/>
                <a:ea typeface="Times New Roman" panose="02020603050405020304" pitchFamily="18" charset="0"/>
                <a:cs typeface="Guttman Yad-Brush" panose="02010401010101010101" pitchFamily="2" charset="-79"/>
              </a:rPr>
              <a:t>כמות המזון </a:t>
            </a:r>
            <a:r>
              <a:rPr lang="he-IL" sz="2000" dirty="0">
                <a:latin typeface="Arial" panose="020B0604020202020204" pitchFamily="34" charset="0"/>
                <a:ea typeface="Times New Roman" panose="02020603050405020304" pitchFamily="18" charset="0"/>
                <a:cs typeface="Guttman Yad-Brush" panose="02010401010101010101" pitchFamily="2" charset="-79"/>
              </a:rPr>
              <a:t>לפי אורך הדג. </a:t>
            </a:r>
            <a:endParaRPr lang="en-US" sz="2000" dirty="0">
              <a:effectLst/>
              <a:latin typeface="Times New Roman" panose="02020603050405020304" pitchFamily="18" charset="0"/>
              <a:ea typeface="Times New Roman" panose="02020603050405020304" pitchFamily="18" charset="0"/>
            </a:endParaRPr>
          </a:p>
        </p:txBody>
      </p:sp>
      <p:sp>
        <p:nvSpPr>
          <p:cNvPr id="5" name="מלבן 4"/>
          <p:cNvSpPr/>
          <p:nvPr/>
        </p:nvSpPr>
        <p:spPr>
          <a:xfrm>
            <a:off x="6011827" y="3785549"/>
            <a:ext cx="5416745" cy="2400657"/>
          </a:xfrm>
          <a:prstGeom prst="rect">
            <a:avLst/>
          </a:prstGeom>
        </p:spPr>
        <p:txBody>
          <a:bodyPr wrap="square">
            <a:spAutoFit/>
          </a:bodyPr>
          <a:lstStyle/>
          <a:p>
            <a:pPr marL="511175" algn="just" rtl="1">
              <a:lnSpc>
                <a:spcPct val="150000"/>
              </a:lnSpc>
            </a:pPr>
            <a:r>
              <a:rPr lang="he-IL" sz="2000" dirty="0">
                <a:latin typeface="Arial" panose="020B0604020202020204" pitchFamily="34" charset="0"/>
                <a:ea typeface="Times New Roman" panose="02020603050405020304" pitchFamily="18" charset="0"/>
                <a:cs typeface="Guttman Yad-Brush" panose="02010401010101010101" pitchFamily="2" charset="-79"/>
              </a:rPr>
              <a:t>כדי לענות נכון על שאלה כזו אני צריכה לחקור את נושא האכלת דגים, אין לי מושג למה הכוונה צורך מזון על פי אורכו, כדאי לקרוא על זה או לברר עם מומחה דגים. </a:t>
            </a:r>
            <a:endParaRPr lang="en-US" sz="2000" dirty="0">
              <a:latin typeface="Arial" panose="020B0604020202020204" pitchFamily="34" charset="0"/>
              <a:ea typeface="Times New Roman" panose="02020603050405020304" pitchFamily="18" charset="0"/>
              <a:cs typeface="Guttman Yad-Brush" panose="02010401010101010101" pitchFamily="2" charset="-79"/>
            </a:endParaRPr>
          </a:p>
        </p:txBody>
      </p:sp>
      <p:sp>
        <p:nvSpPr>
          <p:cNvPr id="6" name="מלבן 5"/>
          <p:cNvSpPr/>
          <p:nvPr/>
        </p:nvSpPr>
        <p:spPr>
          <a:xfrm>
            <a:off x="283641" y="1432495"/>
            <a:ext cx="5978360" cy="2862322"/>
          </a:xfrm>
          <a:prstGeom prst="rect">
            <a:avLst/>
          </a:prstGeom>
        </p:spPr>
        <p:txBody>
          <a:bodyPr wrap="square">
            <a:spAutoFit/>
          </a:bodyPr>
          <a:lstStyle/>
          <a:p>
            <a:pPr marL="511175" algn="just" rtl="1">
              <a:lnSpc>
                <a:spcPct val="150000"/>
              </a:lnSpc>
              <a:spcAft>
                <a:spcPts val="0"/>
              </a:spcAft>
            </a:pPr>
            <a:r>
              <a:rPr lang="he-IL" sz="2000" dirty="0">
                <a:latin typeface="Arial" panose="020B0604020202020204" pitchFamily="34" charset="0"/>
                <a:ea typeface="Times New Roman" panose="02020603050405020304" pitchFamily="18" charset="0"/>
                <a:cs typeface="Guttman Yad-Brush" panose="02010401010101010101" pitchFamily="2" charset="-79"/>
              </a:rPr>
              <a:t>נכון שכתוב כי הדג צורך את המזון על פי אורכו אך לא מדובר על רוחבו או על משקלו. יכולים להיות שני דגים בעלי אותו אורך אך משקלם שונה. האם יקבלו אותה כמות של מזון? אולי קיים פרמטר נוסף פרט לאורך?</a:t>
            </a:r>
            <a:endParaRPr lang="en-US" sz="2000" dirty="0">
              <a:latin typeface="Arial" panose="020B0604020202020204" pitchFamily="34" charset="0"/>
              <a:ea typeface="Times New Roman" panose="02020603050405020304" pitchFamily="18" charset="0"/>
              <a:cs typeface="Guttman Yad-Brush" panose="02010401010101010101" pitchFamily="2" charset="-79"/>
            </a:endParaRPr>
          </a:p>
        </p:txBody>
      </p:sp>
      <p:sp>
        <p:nvSpPr>
          <p:cNvPr id="7" name="מלבן 6"/>
          <p:cNvSpPr/>
          <p:nvPr/>
        </p:nvSpPr>
        <p:spPr>
          <a:xfrm>
            <a:off x="571500" y="4733426"/>
            <a:ext cx="5093208" cy="1477328"/>
          </a:xfrm>
          <a:prstGeom prst="rect">
            <a:avLst/>
          </a:prstGeom>
        </p:spPr>
        <p:txBody>
          <a:bodyPr wrap="square">
            <a:spAutoFit/>
          </a:bodyPr>
          <a:lstStyle/>
          <a:p>
            <a:pPr marL="511175" algn="just" rtl="1">
              <a:lnSpc>
                <a:spcPct val="150000"/>
              </a:lnSpc>
            </a:pPr>
            <a:r>
              <a:rPr lang="he-IL" sz="2000" dirty="0" smtClean="0">
                <a:latin typeface="Arial" panose="020B0604020202020204" pitchFamily="34" charset="0"/>
                <a:ea typeface="Times New Roman" panose="02020603050405020304" pitchFamily="18" charset="0"/>
                <a:cs typeface="Guttman Yad-Brush" panose="02010401010101010101" pitchFamily="2" charset="-79"/>
              </a:rPr>
              <a:t>אני עכשיו </a:t>
            </a:r>
            <a:r>
              <a:rPr lang="he-IL" sz="2000" dirty="0">
                <a:latin typeface="Arial" panose="020B0604020202020204" pitchFamily="34" charset="0"/>
                <a:ea typeface="Times New Roman" panose="02020603050405020304" pitchFamily="18" charset="0"/>
                <a:cs typeface="Guttman Yad-Brush" panose="02010401010101010101" pitchFamily="2" charset="-79"/>
              </a:rPr>
              <a:t>מבינה איך צריך להסתכל על בעיה לפני שמתחילים לפתור אותה.</a:t>
            </a:r>
            <a:endParaRPr lang="en-US" sz="2000" dirty="0">
              <a:latin typeface="Arial" panose="020B0604020202020204" pitchFamily="34" charset="0"/>
              <a:ea typeface="Times New Roman" panose="02020603050405020304" pitchFamily="18" charset="0"/>
              <a:cs typeface="Guttman Yad-Brush" panose="02010401010101010101" pitchFamily="2" charset="-79"/>
            </a:endParaRPr>
          </a:p>
        </p:txBody>
      </p:sp>
      <p:sp>
        <p:nvSpPr>
          <p:cNvPr id="8" name="מלבן 7"/>
          <p:cNvSpPr/>
          <p:nvPr/>
        </p:nvSpPr>
        <p:spPr>
          <a:xfrm>
            <a:off x="3609977" y="6259064"/>
            <a:ext cx="5651165" cy="553998"/>
          </a:xfrm>
          <a:prstGeom prst="rect">
            <a:avLst/>
          </a:prstGeom>
        </p:spPr>
        <p:txBody>
          <a:bodyPr wrap="square">
            <a:spAutoFit/>
          </a:bodyPr>
          <a:lstStyle/>
          <a:p>
            <a:pPr marL="511175" algn="just" rtl="1">
              <a:lnSpc>
                <a:spcPct val="150000"/>
              </a:lnSpc>
              <a:spcAft>
                <a:spcPts val="0"/>
              </a:spcAft>
            </a:pPr>
            <a:r>
              <a:rPr lang="en-US" sz="2000" b="1" dirty="0" smtClean="0">
                <a:latin typeface="Arial" panose="020B0604020202020204" pitchFamily="34" charset="0"/>
                <a:ea typeface="Times New Roman" panose="02020603050405020304" pitchFamily="18" charset="0"/>
                <a:cs typeface="Guttman Yad-Brush" panose="02010401010101010101" pitchFamily="2" charset="-79"/>
              </a:rPr>
              <a:t>…</a:t>
            </a:r>
            <a:r>
              <a:rPr lang="he-IL" sz="2000" dirty="0" smtClean="0">
                <a:latin typeface="Arial" panose="020B0604020202020204" pitchFamily="34" charset="0"/>
                <a:ea typeface="Times New Roman" panose="02020603050405020304" pitchFamily="18" charset="0"/>
                <a:cs typeface="Guttman Yad-Brush" panose="02010401010101010101" pitchFamily="2" charset="-79"/>
              </a:rPr>
              <a:t>עכשיו </a:t>
            </a:r>
            <a:r>
              <a:rPr lang="he-IL" sz="2000" dirty="0">
                <a:latin typeface="Arial" panose="020B0604020202020204" pitchFamily="34" charset="0"/>
                <a:ea typeface="Times New Roman" panose="02020603050405020304" pitchFamily="18" charset="0"/>
                <a:cs typeface="Guttman Yad-Brush" panose="02010401010101010101" pitchFamily="2" charset="-79"/>
              </a:rPr>
              <a:t>אתייחס אחרת לבעיות </a:t>
            </a:r>
            <a:r>
              <a:rPr lang="he-IL" sz="2000" dirty="0" smtClean="0">
                <a:latin typeface="Arial" panose="020B0604020202020204" pitchFamily="34" charset="0"/>
                <a:ea typeface="Times New Roman" panose="02020603050405020304" pitchFamily="18" charset="0"/>
                <a:cs typeface="Guttman Yad-Brush" panose="02010401010101010101" pitchFamily="2" charset="-79"/>
              </a:rPr>
              <a:t>דומות! </a:t>
            </a:r>
            <a:endParaRPr lang="en-US" sz="2000" dirty="0">
              <a:latin typeface="Arial" panose="020B0604020202020204" pitchFamily="34" charset="0"/>
              <a:ea typeface="Times New Roman" panose="02020603050405020304" pitchFamily="18" charset="0"/>
              <a:cs typeface="Guttman Yad-Brush" panose="02010401010101010101" pitchFamily="2" charset="-79"/>
            </a:endParaRPr>
          </a:p>
        </p:txBody>
      </p:sp>
      <p:sp>
        <p:nvSpPr>
          <p:cNvPr id="9" name="מציין מיקום של מספר שקופית 6"/>
          <p:cNvSpPr txBox="1">
            <a:spLocks/>
          </p:cNvSpPr>
          <p:nvPr/>
        </p:nvSpPr>
        <p:spPr>
          <a:xfrm>
            <a:off x="302081" y="6353501"/>
            <a:ext cx="683339"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he-IL" sz="2000" dirty="0" smtClean="0"/>
              <a:t>32</a:t>
            </a:r>
            <a:endParaRPr lang="en-US" dirty="0"/>
          </a:p>
        </p:txBody>
      </p:sp>
      <p:sp>
        <p:nvSpPr>
          <p:cNvPr id="10" name="כותרת 1"/>
          <p:cNvSpPr txBox="1">
            <a:spLocks/>
          </p:cNvSpPr>
          <p:nvPr/>
        </p:nvSpPr>
        <p:spPr>
          <a:xfrm>
            <a:off x="1389446" y="186444"/>
            <a:ext cx="7871696" cy="80641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he-IL" sz="2400" dirty="0" smtClean="0">
                <a:cs typeface="+mn-cs"/>
              </a:rPr>
              <a:t>הפעם, הפתרון לא היה התאמה אוטומטית של מודל היחס.      </a:t>
            </a:r>
          </a:p>
          <a:p>
            <a:pPr algn="ctr"/>
            <a:r>
              <a:rPr lang="he-IL" sz="2400" dirty="0" smtClean="0">
                <a:cs typeface="+mn-cs"/>
              </a:rPr>
              <a:t>התהליך שעברו גרם לפתיחות מחשבתית.</a:t>
            </a:r>
            <a:endParaRPr lang="en-US" sz="2400" dirty="0">
              <a:cs typeface="+mn-cs"/>
            </a:endParaRPr>
          </a:p>
        </p:txBody>
      </p:sp>
    </p:spTree>
    <p:extLst>
      <p:ext uri="{BB962C8B-B14F-4D97-AF65-F5344CB8AC3E}">
        <p14:creationId xmlns:p14="http://schemas.microsoft.com/office/powerpoint/2010/main" val="2228609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P spid="8"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770301" y="0"/>
            <a:ext cx="8069507" cy="1223346"/>
          </a:xfrm>
        </p:spPr>
        <p:txBody>
          <a:bodyPr>
            <a:noAutofit/>
          </a:bodyPr>
          <a:lstStyle/>
          <a:p>
            <a:pPr algn="ctr" rtl="1">
              <a:lnSpc>
                <a:spcPct val="100000"/>
              </a:lnSpc>
            </a:pPr>
            <a:r>
              <a:rPr lang="he-IL" dirty="0">
                <a:cs typeface="+mn-cs"/>
              </a:rPr>
              <a:t>תכנית ההתערבות הביאה </a:t>
            </a:r>
            <a:r>
              <a:rPr lang="he-IL" dirty="0" smtClean="0">
                <a:cs typeface="+mn-cs"/>
              </a:rPr>
              <a:t>לשיפור</a:t>
            </a:r>
            <a:br>
              <a:rPr lang="he-IL" dirty="0" smtClean="0">
                <a:cs typeface="+mn-cs"/>
              </a:rPr>
            </a:br>
            <a:r>
              <a:rPr lang="he-IL" dirty="0" smtClean="0">
                <a:cs typeface="+mn-cs"/>
              </a:rPr>
              <a:t>ביכולת </a:t>
            </a:r>
            <a:r>
              <a:rPr lang="he-IL" b="1" dirty="0" smtClean="0">
                <a:cs typeface="+mn-cs"/>
              </a:rPr>
              <a:t>ההבחנה </a:t>
            </a:r>
            <a:r>
              <a:rPr lang="he-IL" b="1" dirty="0">
                <a:cs typeface="+mn-cs"/>
              </a:rPr>
              <a:t>בין סוגי </a:t>
            </a:r>
            <a:r>
              <a:rPr lang="he-IL" b="1" dirty="0" smtClean="0">
                <a:cs typeface="+mn-cs"/>
              </a:rPr>
              <a:t>הבעיות</a:t>
            </a:r>
            <a:endParaRPr lang="he-IL" dirty="0">
              <a:cs typeface="+mn-cs"/>
            </a:endParaRPr>
          </a:p>
        </p:txBody>
      </p:sp>
      <p:sp>
        <p:nvSpPr>
          <p:cNvPr id="3" name="מציין מיקום תוכן 2"/>
          <p:cNvSpPr>
            <a:spLocks noGrp="1"/>
          </p:cNvSpPr>
          <p:nvPr>
            <p:ph idx="1"/>
          </p:nvPr>
        </p:nvSpPr>
        <p:spPr>
          <a:xfrm>
            <a:off x="6069676" y="1257286"/>
            <a:ext cx="5889568" cy="611673"/>
          </a:xfrm>
        </p:spPr>
        <p:txBody>
          <a:bodyPr>
            <a:noAutofit/>
          </a:bodyPr>
          <a:lstStyle/>
          <a:p>
            <a:pPr marL="0" indent="0" algn="r" rtl="1">
              <a:lnSpc>
                <a:spcPct val="150000"/>
              </a:lnSpc>
              <a:buNone/>
            </a:pPr>
            <a:r>
              <a:rPr lang="he-IL" sz="2400" dirty="0"/>
              <a:t>השיפור בקרב </a:t>
            </a:r>
            <a:r>
              <a:rPr lang="he-IL" sz="2400" dirty="0" smtClean="0"/>
              <a:t>פרחי ההוראה היה גדול יותר.</a:t>
            </a:r>
          </a:p>
        </p:txBody>
      </p:sp>
      <p:graphicFrame>
        <p:nvGraphicFramePr>
          <p:cNvPr id="4" name="אובייקט 3"/>
          <p:cNvGraphicFramePr>
            <a:graphicFrameLocks/>
          </p:cNvGraphicFramePr>
          <p:nvPr>
            <p:extLst>
              <p:ext uri="{D42A27DB-BD31-4B8C-83A1-F6EECF244321}">
                <p14:modId xmlns:p14="http://schemas.microsoft.com/office/powerpoint/2010/main" val="810958087"/>
              </p:ext>
            </p:extLst>
          </p:nvPr>
        </p:nvGraphicFramePr>
        <p:xfrm>
          <a:off x="-39089" y="2089927"/>
          <a:ext cx="6005549" cy="3435544"/>
        </p:xfrm>
        <a:graphic>
          <a:graphicData uri="http://schemas.openxmlformats.org/presentationml/2006/ole">
            <mc:AlternateContent xmlns:mc="http://schemas.openxmlformats.org/markup-compatibility/2006">
              <mc:Choice xmlns:v="urn:schemas-microsoft-com:vml" Requires="v">
                <p:oleObj spid="_x0000_s6586" name="Worksheet" r:id="rId4" imgW="5067334" imgH="2965495" progId="Excel.Sheet.8">
                  <p:embed/>
                </p:oleObj>
              </mc:Choice>
              <mc:Fallback>
                <p:oleObj name="Worksheet" r:id="rId4" imgW="5067334" imgH="2965495" progId="Excel.Sheet.8">
                  <p:embed/>
                  <p:pic>
                    <p:nvPicPr>
                      <p:cNvPr id="0" name=""/>
                      <p:cNvPicPr>
                        <a:picLocks noChangeArrowheads="1"/>
                      </p:cNvPicPr>
                      <p:nvPr/>
                    </p:nvPicPr>
                    <p:blipFill>
                      <a:blip r:embed="rId5"/>
                      <a:srcRect/>
                      <a:stretch>
                        <a:fillRect/>
                      </a:stretch>
                    </p:blipFill>
                    <p:spPr bwMode="auto">
                      <a:xfrm>
                        <a:off x="-39089" y="2089927"/>
                        <a:ext cx="6005549" cy="3435544"/>
                      </a:xfrm>
                      <a:prstGeom prst="rect">
                        <a:avLst/>
                      </a:prstGeom>
                      <a:noFill/>
                    </p:spPr>
                  </p:pic>
                </p:oleObj>
              </mc:Fallback>
            </mc:AlternateContent>
          </a:graphicData>
        </a:graphic>
      </p:graphicFrame>
      <p:sp>
        <p:nvSpPr>
          <p:cNvPr id="5" name="מלבן 4"/>
          <p:cNvSpPr/>
          <p:nvPr/>
        </p:nvSpPr>
        <p:spPr>
          <a:xfrm>
            <a:off x="-232756" y="5592270"/>
            <a:ext cx="6096000" cy="584775"/>
          </a:xfrm>
          <a:prstGeom prst="rect">
            <a:avLst/>
          </a:prstGeom>
        </p:spPr>
        <p:txBody>
          <a:bodyPr>
            <a:spAutoFit/>
          </a:bodyPr>
          <a:lstStyle/>
          <a:p>
            <a:pPr algn="ctr" rtl="1"/>
            <a:r>
              <a:rPr lang="he-IL" sz="1600" b="1" dirty="0">
                <a:solidFill>
                  <a:schemeClr val="accent1"/>
                </a:solidFill>
                <a:latin typeface="Calibri" panose="020F0502020204030204" pitchFamily="34" charset="0"/>
                <a:ea typeface="Calibri" panose="020F0502020204030204" pitchFamily="34" charset="0"/>
                <a:cs typeface="Arial" panose="020B0604020202020204" pitchFamily="34" charset="0"/>
              </a:rPr>
              <a:t>ממוצעי יכולת ההבחנה לפני ואחרי הקונפליקט הקוגניטיבי </a:t>
            </a:r>
            <a:endParaRPr lang="he-IL" sz="1600" b="1" dirty="0" smtClean="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algn="ctr" rtl="1"/>
            <a:r>
              <a:rPr lang="he-IL" sz="1600" b="1" dirty="0" smtClean="0">
                <a:solidFill>
                  <a:schemeClr val="accent1"/>
                </a:solidFill>
                <a:latin typeface="Calibri" panose="020F0502020204030204" pitchFamily="34" charset="0"/>
                <a:ea typeface="Calibri" panose="020F0502020204030204" pitchFamily="34" charset="0"/>
                <a:cs typeface="Arial" panose="020B0604020202020204" pitchFamily="34" charset="0"/>
              </a:rPr>
              <a:t>בקרב </a:t>
            </a:r>
            <a:r>
              <a:rPr lang="he-IL" sz="1600" b="1" dirty="0">
                <a:solidFill>
                  <a:schemeClr val="accent1"/>
                </a:solidFill>
                <a:latin typeface="Calibri" panose="020F0502020204030204" pitchFamily="34" charset="0"/>
                <a:ea typeface="Calibri" panose="020F0502020204030204" pitchFamily="34" charset="0"/>
                <a:cs typeface="Arial" panose="020B0604020202020204" pitchFamily="34" charset="0"/>
              </a:rPr>
              <a:t>מורים ופרחי הוראה</a:t>
            </a:r>
            <a:endParaRPr lang="en-US" sz="1600" b="1" dirty="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6" name="מציין מיקום תוכן 2"/>
          <p:cNvSpPr txBox="1">
            <a:spLocks/>
          </p:cNvSpPr>
          <p:nvPr/>
        </p:nvSpPr>
        <p:spPr>
          <a:xfrm>
            <a:off x="6069676" y="4412500"/>
            <a:ext cx="5889568" cy="1683076"/>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r" rtl="1">
              <a:lnSpc>
                <a:spcPct val="150000"/>
              </a:lnSpc>
              <a:buFont typeface="Wingdings 3" charset="2"/>
              <a:buNone/>
            </a:pPr>
            <a:r>
              <a:rPr lang="he-IL" sz="2400" dirty="0" smtClean="0"/>
              <a:t>לפני תכנית ההתערבות נמצא פער בין שתי הקבוצות, כך שההבחנה בין סוגי הבעיות הייתה טובה יותר בקרב המורים. </a:t>
            </a:r>
          </a:p>
        </p:txBody>
      </p:sp>
      <p:sp>
        <p:nvSpPr>
          <p:cNvPr id="7" name="מציין מיקום תוכן 2"/>
          <p:cNvSpPr txBox="1">
            <a:spLocks/>
          </p:cNvSpPr>
          <p:nvPr/>
        </p:nvSpPr>
        <p:spPr>
          <a:xfrm>
            <a:off x="6069676" y="2089927"/>
            <a:ext cx="5889568" cy="2221179"/>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r" rtl="1">
              <a:lnSpc>
                <a:spcPct val="150000"/>
              </a:lnSpc>
              <a:buFont typeface="Wingdings 3" charset="2"/>
              <a:buNone/>
            </a:pPr>
            <a:r>
              <a:rPr lang="he-IL" sz="2400" dirty="0" smtClean="0"/>
              <a:t>נמצא הבדל מובהק בין יכולת ההבחנה של שתי הקבוצות</a:t>
            </a:r>
            <a:r>
              <a:rPr lang="en-US" sz="2400" dirty="0" smtClean="0"/>
              <a:t> </a:t>
            </a:r>
            <a:r>
              <a:rPr lang="he-IL" sz="2400" dirty="0" smtClean="0"/>
              <a:t>לפני ההתערבות, ובין יכולת ההבחנה בשלב שאחרי, שבו ניכר שיפור ביכולת ההבחנה של שתי הקבוצות.</a:t>
            </a:r>
          </a:p>
        </p:txBody>
      </p:sp>
      <p:sp>
        <p:nvSpPr>
          <p:cNvPr id="8" name="מציין מיקום תוכן 2"/>
          <p:cNvSpPr txBox="1">
            <a:spLocks/>
          </p:cNvSpPr>
          <p:nvPr/>
        </p:nvSpPr>
        <p:spPr>
          <a:xfrm>
            <a:off x="6096000" y="6186744"/>
            <a:ext cx="5889568" cy="65650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r" rtl="1">
              <a:lnSpc>
                <a:spcPct val="150000"/>
              </a:lnSpc>
              <a:buFont typeface="Wingdings 3" charset="2"/>
              <a:buNone/>
            </a:pPr>
            <a:r>
              <a:rPr lang="he-IL" sz="2400" dirty="0" smtClean="0"/>
              <a:t>לאחר ההתערבות לא ניכר הבדל בין הקבוצות.</a:t>
            </a:r>
            <a:endParaRPr lang="en-US" sz="2400" dirty="0"/>
          </a:p>
        </p:txBody>
      </p:sp>
      <p:sp>
        <p:nvSpPr>
          <p:cNvPr id="10" name="מציין מיקום של מספר שקופית 6"/>
          <p:cNvSpPr txBox="1">
            <a:spLocks/>
          </p:cNvSpPr>
          <p:nvPr/>
        </p:nvSpPr>
        <p:spPr>
          <a:xfrm>
            <a:off x="327019" y="6392052"/>
            <a:ext cx="683339"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he-IL" sz="2000" dirty="0" smtClean="0"/>
              <a:t>33</a:t>
            </a:r>
            <a:endParaRPr lang="en-US" dirty="0"/>
          </a:p>
        </p:txBody>
      </p:sp>
    </p:spTree>
    <p:extLst>
      <p:ext uri="{BB962C8B-B14F-4D97-AF65-F5344CB8AC3E}">
        <p14:creationId xmlns:p14="http://schemas.microsoft.com/office/powerpoint/2010/main" val="413445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OleChart spid="4" grpId="0"/>
      <p:bldP spid="5" grpId="0"/>
      <p:bldP spid="6" grpId="0"/>
      <p:bldP spid="7" grpId="0"/>
      <p:bldP spid="8"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565571" y="692048"/>
            <a:ext cx="7087743" cy="840931"/>
          </a:xfrm>
        </p:spPr>
        <p:txBody>
          <a:bodyPr>
            <a:normAutofit/>
          </a:bodyPr>
          <a:lstStyle/>
          <a:p>
            <a:pPr algn="ctr"/>
            <a:r>
              <a:rPr lang="he-IL" sz="4400" dirty="0" smtClean="0">
                <a:cs typeface="+mn-cs"/>
              </a:rPr>
              <a:t>תרומה ומסקנות</a:t>
            </a:r>
            <a:endParaRPr lang="en-US" sz="4400" dirty="0">
              <a:cs typeface="+mn-cs"/>
            </a:endParaRPr>
          </a:p>
        </p:txBody>
      </p:sp>
      <p:sp>
        <p:nvSpPr>
          <p:cNvPr id="3" name="מציין מיקום תוכן 2"/>
          <p:cNvSpPr>
            <a:spLocks noGrp="1"/>
          </p:cNvSpPr>
          <p:nvPr>
            <p:ph idx="1"/>
          </p:nvPr>
        </p:nvSpPr>
        <p:spPr>
          <a:xfrm>
            <a:off x="1292283" y="1670762"/>
            <a:ext cx="7870459" cy="1342968"/>
          </a:xfrm>
        </p:spPr>
        <p:txBody>
          <a:bodyPr>
            <a:noAutofit/>
          </a:bodyPr>
          <a:lstStyle/>
          <a:p>
            <a:pPr marL="0" indent="0" algn="r" rtl="1">
              <a:lnSpc>
                <a:spcPct val="160000"/>
              </a:lnSpc>
              <a:spcBef>
                <a:spcPts val="0"/>
              </a:spcBef>
              <a:buNone/>
            </a:pPr>
            <a:r>
              <a:rPr lang="he-IL" sz="2400" dirty="0" smtClean="0">
                <a:solidFill>
                  <a:schemeClr val="tx1"/>
                </a:solidFill>
              </a:rPr>
              <a:t>הקונפליקט </a:t>
            </a:r>
            <a:r>
              <a:rPr lang="he-IL" sz="2400" dirty="0">
                <a:solidFill>
                  <a:schemeClr val="tx1"/>
                </a:solidFill>
              </a:rPr>
              <a:t>והדיון סביבו, הובילו לשיפור </a:t>
            </a:r>
            <a:r>
              <a:rPr lang="he-IL" sz="2400" dirty="0" smtClean="0">
                <a:solidFill>
                  <a:schemeClr val="tx1"/>
                </a:solidFill>
              </a:rPr>
              <a:t>בתפיסה מכאן תרומתו.</a:t>
            </a:r>
            <a:endParaRPr lang="en-US" sz="1000" dirty="0">
              <a:solidFill>
                <a:schemeClr val="tx1"/>
              </a:solidFill>
            </a:endParaRPr>
          </a:p>
          <a:p>
            <a:pPr marL="0" indent="0" algn="r" rtl="1">
              <a:lnSpc>
                <a:spcPct val="160000"/>
              </a:lnSpc>
              <a:buNone/>
            </a:pPr>
            <a:endParaRPr lang="he-IL" sz="2400" dirty="0">
              <a:solidFill>
                <a:schemeClr val="tx1"/>
              </a:solidFill>
            </a:endParaRPr>
          </a:p>
          <a:p>
            <a:pPr marL="0" indent="0" algn="r" rtl="1">
              <a:lnSpc>
                <a:spcPct val="170000"/>
              </a:lnSpc>
              <a:buNone/>
            </a:pPr>
            <a:endParaRPr lang="he-IL" sz="2400" dirty="0" smtClean="0">
              <a:solidFill>
                <a:schemeClr val="tx1"/>
              </a:solidFill>
            </a:endParaRPr>
          </a:p>
        </p:txBody>
      </p:sp>
      <p:sp>
        <p:nvSpPr>
          <p:cNvPr id="4" name="מציין מיקום תוכן 2"/>
          <p:cNvSpPr txBox="1">
            <a:spLocks/>
          </p:cNvSpPr>
          <p:nvPr/>
        </p:nvSpPr>
        <p:spPr>
          <a:xfrm>
            <a:off x="-84821" y="2523300"/>
            <a:ext cx="10388529" cy="1556018"/>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r" rtl="1">
              <a:lnSpc>
                <a:spcPct val="160000"/>
              </a:lnSpc>
              <a:buFont typeface="Wingdings 3" charset="2"/>
              <a:buNone/>
            </a:pPr>
            <a:endParaRPr lang="en-US" sz="1000" dirty="0" smtClean="0">
              <a:solidFill>
                <a:schemeClr val="tx1"/>
              </a:solidFill>
            </a:endParaRPr>
          </a:p>
          <a:p>
            <a:pPr marL="0" indent="0" algn="r" rtl="1">
              <a:lnSpc>
                <a:spcPct val="150000"/>
              </a:lnSpc>
              <a:buFont typeface="Wingdings 3" charset="2"/>
              <a:buNone/>
            </a:pPr>
            <a:r>
              <a:rPr lang="he-IL" sz="2400" dirty="0" smtClean="0">
                <a:solidFill>
                  <a:schemeClr val="tx1"/>
                </a:solidFill>
              </a:rPr>
              <a:t>אפשר ליישם את תכנית המחקר במכללות ובהשתלמויות מורים להוראת המתמטיקה, </a:t>
            </a:r>
          </a:p>
          <a:p>
            <a:pPr marL="0" indent="0" algn="r" rtl="1">
              <a:lnSpc>
                <a:spcPct val="150000"/>
              </a:lnSpc>
              <a:buFont typeface="Wingdings 3" charset="2"/>
              <a:buNone/>
            </a:pPr>
            <a:r>
              <a:rPr lang="he-IL" sz="2400" dirty="0" smtClean="0">
                <a:solidFill>
                  <a:schemeClr val="tx1"/>
                </a:solidFill>
              </a:rPr>
              <a:t>כדאי להתחיל בשינוי כבר בפרחי ההוראה - מורי העתיד. </a:t>
            </a:r>
          </a:p>
        </p:txBody>
      </p:sp>
      <p:sp>
        <p:nvSpPr>
          <p:cNvPr id="5" name="מציין מיקום תוכן 2"/>
          <p:cNvSpPr txBox="1">
            <a:spLocks/>
          </p:cNvSpPr>
          <p:nvPr/>
        </p:nvSpPr>
        <p:spPr>
          <a:xfrm>
            <a:off x="2335875" y="4466546"/>
            <a:ext cx="6615237" cy="135466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r" rtl="1">
              <a:lnSpc>
                <a:spcPct val="160000"/>
              </a:lnSpc>
              <a:buFont typeface="Wingdings 3" charset="2"/>
              <a:buNone/>
            </a:pPr>
            <a:r>
              <a:rPr lang="he-IL" sz="2400" dirty="0" smtClean="0">
                <a:solidFill>
                  <a:schemeClr val="tx1"/>
                </a:solidFill>
              </a:rPr>
              <a:t>יש לבדוק את ההטמעה של יכולת זו בהוראה בכיתות. </a:t>
            </a:r>
          </a:p>
        </p:txBody>
      </p:sp>
      <p:sp>
        <p:nvSpPr>
          <p:cNvPr id="7" name="מציין מיקום תוכן 2"/>
          <p:cNvSpPr txBox="1">
            <a:spLocks/>
          </p:cNvSpPr>
          <p:nvPr/>
        </p:nvSpPr>
        <p:spPr>
          <a:xfrm>
            <a:off x="0" y="5490104"/>
            <a:ext cx="10804851" cy="1185333"/>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r" rtl="1">
              <a:lnSpc>
                <a:spcPct val="160000"/>
              </a:lnSpc>
              <a:buNone/>
            </a:pPr>
            <a:r>
              <a:rPr lang="he-IL" sz="2400" dirty="0" smtClean="0">
                <a:solidFill>
                  <a:schemeClr val="tx1"/>
                </a:solidFill>
              </a:rPr>
              <a:t>במחקרי עתיד כדאי להרחיב את תחומי התוכן המתמטיים מעבר לבעיות </a:t>
            </a:r>
            <a:r>
              <a:rPr lang="he-IL" sz="2400" dirty="0">
                <a:solidFill>
                  <a:schemeClr val="tx1"/>
                </a:solidFill>
              </a:rPr>
              <a:t>יחס ופרופורציה.</a:t>
            </a:r>
            <a:endParaRPr lang="he-IL" sz="2400" dirty="0" smtClean="0">
              <a:solidFill>
                <a:schemeClr val="tx1"/>
              </a:solidFill>
            </a:endParaRPr>
          </a:p>
          <a:p>
            <a:pPr marL="0" indent="0" algn="r" rtl="1">
              <a:lnSpc>
                <a:spcPct val="160000"/>
              </a:lnSpc>
              <a:buFont typeface="Wingdings 3" charset="2"/>
              <a:buNone/>
            </a:pPr>
            <a:endParaRPr lang="he-IL" sz="2400" dirty="0" smtClean="0">
              <a:solidFill>
                <a:schemeClr val="tx1"/>
              </a:solidFill>
            </a:endParaRPr>
          </a:p>
          <a:p>
            <a:pPr marL="0" indent="0" algn="r" rtl="1">
              <a:lnSpc>
                <a:spcPct val="170000"/>
              </a:lnSpc>
              <a:buFont typeface="Wingdings 3" charset="2"/>
              <a:buNone/>
            </a:pPr>
            <a:endParaRPr lang="he-IL" sz="2400" dirty="0" smtClean="0">
              <a:solidFill>
                <a:schemeClr val="tx1"/>
              </a:solidFill>
            </a:endParaRPr>
          </a:p>
        </p:txBody>
      </p:sp>
      <p:sp>
        <p:nvSpPr>
          <p:cNvPr id="6" name="מציין מיקום של מספר שקופית 5"/>
          <p:cNvSpPr>
            <a:spLocks noGrp="1"/>
          </p:cNvSpPr>
          <p:nvPr>
            <p:ph type="sldNum" sz="quarter" idx="12"/>
          </p:nvPr>
        </p:nvSpPr>
        <p:spPr>
          <a:xfrm>
            <a:off x="201672" y="6492875"/>
            <a:ext cx="683339" cy="365125"/>
          </a:xfrm>
        </p:spPr>
        <p:txBody>
          <a:bodyPr vert="horz" lIns="91440" tIns="45720" rIns="91440" bIns="45720" rtlCol="0" anchor="ctr"/>
          <a:lstStyle/>
          <a:p>
            <a:fld id="{05AA8CE5-B924-4B81-8963-18FFD8E67BFA}" type="slidenum">
              <a:rPr lang="en-US" sz="1200" b="1">
                <a:solidFill>
                  <a:schemeClr val="tx1"/>
                </a:solidFill>
              </a:rPr>
              <a:pPr/>
              <a:t>34</a:t>
            </a:fld>
            <a:endParaRPr lang="en-US" sz="1200" b="1">
              <a:solidFill>
                <a:schemeClr val="tx1"/>
              </a:solidFill>
            </a:endParaRPr>
          </a:p>
        </p:txBody>
      </p:sp>
    </p:spTree>
    <p:extLst>
      <p:ext uri="{BB962C8B-B14F-4D97-AF65-F5344CB8AC3E}">
        <p14:creationId xmlns:p14="http://schemas.microsoft.com/office/powerpoint/2010/main" val="1384263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7"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0" y="2483480"/>
            <a:ext cx="10193037" cy="1998617"/>
          </a:xfrm>
        </p:spPr>
        <p:txBody>
          <a:bodyPr>
            <a:noAutofit/>
          </a:bodyPr>
          <a:lstStyle/>
          <a:p>
            <a:pPr marL="0" indent="0" algn="r">
              <a:lnSpc>
                <a:spcPct val="150000"/>
              </a:lnSpc>
              <a:spcAft>
                <a:spcPts val="2400"/>
              </a:spcAft>
              <a:buNone/>
            </a:pPr>
            <a:r>
              <a:rPr lang="he-IL" sz="2800" dirty="0" smtClean="0"/>
              <a:t>חשובה ההבנה שאפשר </a:t>
            </a:r>
            <a:r>
              <a:rPr lang="he-IL" sz="2800" dirty="0"/>
              <a:t>ליישם מודלים מתמטיים שונים </a:t>
            </a:r>
            <a:r>
              <a:rPr lang="he-IL" sz="2800" dirty="0" smtClean="0"/>
              <a:t>לאותה הבעיה. המתמטיקה </a:t>
            </a:r>
            <a:r>
              <a:rPr lang="he-IL" sz="2800" dirty="0"/>
              <a:t>אינה תלושה מהחיים, ובחיים מצבים מתמטיים רבים ניתנים לפתרון בדרכים שונות. </a:t>
            </a:r>
            <a:endParaRPr lang="he-IL" sz="2800" dirty="0" smtClean="0"/>
          </a:p>
          <a:p>
            <a:endParaRPr lang="en-US" sz="2800" dirty="0"/>
          </a:p>
        </p:txBody>
      </p:sp>
      <p:sp>
        <p:nvSpPr>
          <p:cNvPr id="7" name="מציין מיקום תוכן 2"/>
          <p:cNvSpPr txBox="1">
            <a:spLocks/>
          </p:cNvSpPr>
          <p:nvPr/>
        </p:nvSpPr>
        <p:spPr>
          <a:xfrm>
            <a:off x="2047748" y="287071"/>
            <a:ext cx="6892790" cy="816496"/>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r" rtl="1">
              <a:buNone/>
            </a:pPr>
            <a:r>
              <a:rPr lang="he-IL" sz="4400" dirty="0">
                <a:solidFill>
                  <a:schemeClr val="accent1"/>
                </a:solidFill>
                <a:latin typeface="+mj-lt"/>
                <a:ea typeface="+mj-ea"/>
              </a:rPr>
              <a:t>ולסיום..... </a:t>
            </a:r>
            <a:endParaRPr lang="en-US" sz="4400" dirty="0">
              <a:solidFill>
                <a:schemeClr val="accent1"/>
              </a:solidFill>
              <a:latin typeface="+mj-lt"/>
              <a:ea typeface="+mj-ea"/>
            </a:endParaRPr>
          </a:p>
        </p:txBody>
      </p:sp>
      <p:sp>
        <p:nvSpPr>
          <p:cNvPr id="8" name="מציין מיקום של מספר שקופית 6"/>
          <p:cNvSpPr txBox="1">
            <a:spLocks/>
          </p:cNvSpPr>
          <p:nvPr/>
        </p:nvSpPr>
        <p:spPr>
          <a:xfrm>
            <a:off x="601339" y="6151419"/>
            <a:ext cx="683339"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he-IL" sz="2000" dirty="0" smtClean="0"/>
              <a:t>35</a:t>
            </a:r>
            <a:endParaRPr lang="en-US" dirty="0"/>
          </a:p>
        </p:txBody>
      </p:sp>
    </p:spTree>
    <p:extLst>
      <p:ext uri="{BB962C8B-B14F-4D97-AF65-F5344CB8AC3E}">
        <p14:creationId xmlns:p14="http://schemas.microsoft.com/office/powerpoint/2010/main" val="781410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2"/>
          <p:cNvSpPr txBox="1">
            <a:spLocks/>
          </p:cNvSpPr>
          <p:nvPr/>
        </p:nvSpPr>
        <p:spPr>
          <a:xfrm>
            <a:off x="-247914" y="4108337"/>
            <a:ext cx="10193037" cy="1297577"/>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r">
              <a:lnSpc>
                <a:spcPct val="150000"/>
              </a:lnSpc>
              <a:buNone/>
            </a:pPr>
            <a:r>
              <a:rPr lang="he-IL" sz="2800" dirty="0" smtClean="0"/>
              <a:t>אופן לימוד זה ידגיש </a:t>
            </a:r>
            <a:r>
              <a:rPr lang="he-IL" sz="2800" dirty="0"/>
              <a:t>את </a:t>
            </a:r>
            <a:r>
              <a:rPr lang="he-IL" sz="2800" dirty="0" smtClean="0"/>
              <a:t>הרלוונטיות ויחזק בעיני התלמידים את הקשר בין המתמטיקה והחיים היום-יומיים שלהם.</a:t>
            </a:r>
            <a:endParaRPr lang="en-US" sz="2800" dirty="0" smtClean="0"/>
          </a:p>
          <a:p>
            <a:endParaRPr lang="en-US" sz="2800" dirty="0"/>
          </a:p>
        </p:txBody>
      </p:sp>
      <p:sp>
        <p:nvSpPr>
          <p:cNvPr id="5" name="מציין מיקום תוכן 2"/>
          <p:cNvSpPr txBox="1">
            <a:spLocks/>
          </p:cNvSpPr>
          <p:nvPr/>
        </p:nvSpPr>
        <p:spPr>
          <a:xfrm>
            <a:off x="-372606" y="1842566"/>
            <a:ext cx="10193037" cy="1422269"/>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r">
              <a:lnSpc>
                <a:spcPct val="150000"/>
              </a:lnSpc>
              <a:spcAft>
                <a:spcPts val="2400"/>
              </a:spcAft>
              <a:buFont typeface="Wingdings 3" charset="2"/>
              <a:buNone/>
            </a:pPr>
            <a:r>
              <a:rPr lang="he-IL" sz="2800" dirty="0" smtClean="0"/>
              <a:t>כאשר מורים יאמצו גישה זו, הם יעבירו אותה לתלמידיהם, אשר יוכלו ליישם אותה מחוץ לכותלי מערכת החינוך. </a:t>
            </a:r>
          </a:p>
          <a:p>
            <a:endParaRPr lang="en-US" sz="2800" dirty="0"/>
          </a:p>
        </p:txBody>
      </p:sp>
      <p:sp>
        <p:nvSpPr>
          <p:cNvPr id="8" name="מציין מיקום של מספר שקופית 6"/>
          <p:cNvSpPr txBox="1">
            <a:spLocks/>
          </p:cNvSpPr>
          <p:nvPr/>
        </p:nvSpPr>
        <p:spPr>
          <a:xfrm>
            <a:off x="351957" y="6384176"/>
            <a:ext cx="683339"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he-IL" sz="2000" dirty="0" smtClean="0"/>
              <a:t>36</a:t>
            </a:r>
            <a:endParaRPr lang="en-US" dirty="0"/>
          </a:p>
        </p:txBody>
      </p:sp>
    </p:spTree>
    <p:extLst>
      <p:ext uri="{BB962C8B-B14F-4D97-AF65-F5344CB8AC3E}">
        <p14:creationId xmlns:p14="http://schemas.microsoft.com/office/powerpoint/2010/main" val="862852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1318954" y="3708510"/>
            <a:ext cx="5331228" cy="2185214"/>
          </a:xfrm>
          <a:prstGeom prst="rect">
            <a:avLst/>
          </a:prstGeom>
        </p:spPr>
        <p:txBody>
          <a:bodyPr wrap="square">
            <a:spAutoFit/>
          </a:bodyPr>
          <a:lstStyle/>
          <a:p>
            <a:pPr algn="ctr"/>
            <a:r>
              <a:rPr lang="he-IL" sz="8800" dirty="0" smtClean="0">
                <a:solidFill>
                  <a:schemeClr val="accent1"/>
                </a:solidFill>
              </a:rPr>
              <a:t>תודה</a:t>
            </a:r>
            <a:r>
              <a:rPr lang="he-IL" sz="8800" dirty="0">
                <a:solidFill>
                  <a:schemeClr val="accent1"/>
                </a:solidFill>
              </a:rPr>
              <a:t> </a:t>
            </a:r>
            <a:r>
              <a:rPr lang="he-IL" sz="8800" dirty="0" smtClean="0">
                <a:solidFill>
                  <a:schemeClr val="accent1"/>
                </a:solidFill>
              </a:rPr>
              <a:t>רבה</a:t>
            </a:r>
            <a:r>
              <a:rPr lang="he-IL" sz="4800" dirty="0">
                <a:solidFill>
                  <a:srgbClr val="FFFF00"/>
                </a:solidFill>
              </a:rPr>
              <a:t/>
            </a:r>
            <a:br>
              <a:rPr lang="he-IL" sz="4800" dirty="0">
                <a:solidFill>
                  <a:srgbClr val="FFFF00"/>
                </a:solidFill>
              </a:rPr>
            </a:br>
            <a:endParaRPr lang="en-US" sz="4800" dirty="0"/>
          </a:p>
        </p:txBody>
      </p:sp>
      <p:sp>
        <p:nvSpPr>
          <p:cNvPr id="4" name="מציין מיקום של מספר שקופית 6"/>
          <p:cNvSpPr txBox="1">
            <a:spLocks/>
          </p:cNvSpPr>
          <p:nvPr/>
        </p:nvSpPr>
        <p:spPr>
          <a:xfrm>
            <a:off x="302081" y="6384175"/>
            <a:ext cx="683339"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he-IL" sz="2000" dirty="0" smtClean="0"/>
              <a:t>37</a:t>
            </a:r>
            <a:endParaRPr lang="en-US" dirty="0"/>
          </a:p>
        </p:txBody>
      </p:sp>
    </p:spTree>
    <p:extLst>
      <p:ext uri="{BB962C8B-B14F-4D97-AF65-F5344CB8AC3E}">
        <p14:creationId xmlns:p14="http://schemas.microsoft.com/office/powerpoint/2010/main" val="2780356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552642" y="1670138"/>
            <a:ext cx="8932179" cy="3880773"/>
          </a:xfrm>
        </p:spPr>
        <p:txBody>
          <a:bodyPr>
            <a:normAutofit/>
          </a:bodyPr>
          <a:lstStyle/>
          <a:p>
            <a:pPr marL="0" indent="0" algn="r">
              <a:lnSpc>
                <a:spcPct val="150000"/>
              </a:lnSpc>
              <a:buNone/>
            </a:pPr>
            <a:r>
              <a:rPr lang="he-IL" sz="4400" dirty="0"/>
              <a:t>התהליך שבו </a:t>
            </a:r>
            <a:r>
              <a:rPr lang="he-IL" sz="4400" dirty="0" smtClean="0"/>
              <a:t>מתאימים את המודלים </a:t>
            </a:r>
            <a:r>
              <a:rPr lang="he-IL" sz="4400" dirty="0"/>
              <a:t>ואת הכלים המתמטיים למצבים שונים נקרא תהליך </a:t>
            </a:r>
            <a:r>
              <a:rPr lang="he-IL" sz="4400" dirty="0" smtClean="0"/>
              <a:t>ה</a:t>
            </a:r>
            <a:r>
              <a:rPr lang="he-IL" sz="4400" b="1" dirty="0" smtClean="0"/>
              <a:t>מידול</a:t>
            </a:r>
            <a:r>
              <a:rPr lang="he-IL" sz="4400" dirty="0" smtClean="0"/>
              <a:t>.</a:t>
            </a:r>
            <a:endParaRPr lang="en-US" sz="4400" dirty="0"/>
          </a:p>
        </p:txBody>
      </p:sp>
      <p:sp>
        <p:nvSpPr>
          <p:cNvPr id="4" name="מציין מיקום של מספר שקופית 6"/>
          <p:cNvSpPr>
            <a:spLocks noGrp="1"/>
          </p:cNvSpPr>
          <p:nvPr>
            <p:ph type="sldNum" sz="quarter" idx="12"/>
          </p:nvPr>
        </p:nvSpPr>
        <p:spPr>
          <a:xfrm>
            <a:off x="601339" y="6151419"/>
            <a:ext cx="683339" cy="365125"/>
          </a:xfrm>
        </p:spPr>
        <p:txBody>
          <a:bodyPr/>
          <a:lstStyle/>
          <a:p>
            <a:r>
              <a:rPr lang="he-IL" sz="2000" dirty="0" smtClean="0"/>
              <a:t>4</a:t>
            </a:r>
            <a:endParaRPr lang="en-US" dirty="0"/>
          </a:p>
        </p:txBody>
      </p:sp>
    </p:spTree>
    <p:extLst>
      <p:ext uri="{BB962C8B-B14F-4D97-AF65-F5344CB8AC3E}">
        <p14:creationId xmlns:p14="http://schemas.microsoft.com/office/powerpoint/2010/main" val="1460022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327564" y="847262"/>
            <a:ext cx="6816437" cy="823596"/>
          </a:xfrm>
        </p:spPr>
        <p:txBody>
          <a:bodyPr>
            <a:noAutofit/>
          </a:bodyPr>
          <a:lstStyle/>
          <a:p>
            <a:pPr algn="ctr"/>
            <a:r>
              <a:rPr lang="he-IL" sz="4400" dirty="0" smtClean="0">
                <a:cs typeface="+mn-cs"/>
              </a:rPr>
              <a:t>שאלת המחקר המרכזית</a:t>
            </a:r>
            <a:br>
              <a:rPr lang="he-IL" sz="4400" dirty="0" smtClean="0">
                <a:cs typeface="+mn-cs"/>
              </a:rPr>
            </a:br>
            <a:endParaRPr lang="en-US" sz="4400" dirty="0">
              <a:cs typeface="+mn-cs"/>
            </a:endParaRPr>
          </a:p>
        </p:txBody>
      </p:sp>
      <p:sp>
        <p:nvSpPr>
          <p:cNvPr id="3" name="מציין מיקום תוכן 2"/>
          <p:cNvSpPr>
            <a:spLocks noGrp="1"/>
          </p:cNvSpPr>
          <p:nvPr>
            <p:ph idx="1"/>
          </p:nvPr>
        </p:nvSpPr>
        <p:spPr>
          <a:xfrm>
            <a:off x="-191194" y="2011681"/>
            <a:ext cx="11055927" cy="5403272"/>
          </a:xfrm>
        </p:spPr>
        <p:txBody>
          <a:bodyPr>
            <a:noAutofit/>
          </a:bodyPr>
          <a:lstStyle/>
          <a:p>
            <a:pPr marL="0" indent="0" algn="ctr">
              <a:buNone/>
            </a:pPr>
            <a:r>
              <a:rPr lang="en-US" sz="2000" b="1" dirty="0"/>
              <a:t> </a:t>
            </a:r>
            <a:r>
              <a:rPr lang="he-IL" sz="4000" dirty="0" smtClean="0"/>
              <a:t>האם </a:t>
            </a:r>
            <a:r>
              <a:rPr lang="he-IL" sz="4000" dirty="0"/>
              <a:t>ביצוע רצף </a:t>
            </a:r>
            <a:r>
              <a:rPr lang="he-IL" sz="4000" dirty="0" smtClean="0"/>
              <a:t>הוראה </a:t>
            </a:r>
            <a:r>
              <a:rPr lang="he-IL" sz="4000" dirty="0"/>
              <a:t>מתוכנן </a:t>
            </a:r>
            <a:endParaRPr lang="he-IL" sz="4000" dirty="0" smtClean="0"/>
          </a:p>
          <a:p>
            <a:pPr marL="0" indent="0" algn="ctr" rtl="1">
              <a:lnSpc>
                <a:spcPct val="150000"/>
              </a:lnSpc>
              <a:buNone/>
            </a:pPr>
            <a:r>
              <a:rPr lang="he-IL" sz="4000" dirty="0" smtClean="0"/>
              <a:t>יכול </a:t>
            </a:r>
            <a:r>
              <a:rPr lang="he-IL" sz="4000" dirty="0"/>
              <a:t>להוביל לשינוי </a:t>
            </a:r>
            <a:r>
              <a:rPr lang="he-IL" sz="4000" dirty="0" smtClean="0"/>
              <a:t>בתפיסות מורים ופרחי </a:t>
            </a:r>
            <a:r>
              <a:rPr lang="he-IL" sz="4000" dirty="0"/>
              <a:t>הוראה </a:t>
            </a:r>
            <a:endParaRPr lang="he-IL" sz="4000" dirty="0" smtClean="0"/>
          </a:p>
          <a:p>
            <a:pPr marL="0" indent="0" algn="ctr" rtl="1">
              <a:lnSpc>
                <a:spcPct val="150000"/>
              </a:lnSpc>
              <a:buNone/>
            </a:pPr>
            <a:r>
              <a:rPr lang="he-IL" sz="4000" dirty="0" smtClean="0"/>
              <a:t>על </a:t>
            </a:r>
            <a:r>
              <a:rPr lang="he-IL" sz="4000" dirty="0"/>
              <a:t>תפקיד המתמטיקה </a:t>
            </a:r>
            <a:r>
              <a:rPr lang="he-IL" sz="4000" dirty="0" smtClean="0"/>
              <a:t>ועל </a:t>
            </a:r>
            <a:r>
              <a:rPr lang="he-IL" sz="4000" dirty="0"/>
              <a:t>המשמעות של התאמת </a:t>
            </a:r>
            <a:r>
              <a:rPr lang="he-IL" sz="4000" dirty="0" smtClean="0"/>
              <a:t>מודל מתמטי בפתרון בעיות מילוליות (תהליך מידול)?</a:t>
            </a:r>
            <a:endParaRPr lang="en-US" sz="4000" dirty="0" smtClean="0"/>
          </a:p>
          <a:p>
            <a:pPr marL="0" indent="0" algn="r">
              <a:buNone/>
            </a:pPr>
            <a:r>
              <a:rPr lang="he-IL" sz="2800" dirty="0"/>
              <a:t/>
            </a:r>
            <a:br>
              <a:rPr lang="he-IL" sz="2800" dirty="0"/>
            </a:br>
            <a:endParaRPr lang="en-US" sz="2800" dirty="0"/>
          </a:p>
        </p:txBody>
      </p:sp>
      <p:sp>
        <p:nvSpPr>
          <p:cNvPr id="5" name="מציין מיקום של מספר שקופית 6"/>
          <p:cNvSpPr txBox="1">
            <a:spLocks/>
          </p:cNvSpPr>
          <p:nvPr/>
        </p:nvSpPr>
        <p:spPr>
          <a:xfrm>
            <a:off x="601339" y="6151419"/>
            <a:ext cx="683339"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he-IL" sz="2000" dirty="0" smtClean="0"/>
              <a:t>5</a:t>
            </a:r>
            <a:endParaRPr lang="en-US" dirty="0"/>
          </a:p>
        </p:txBody>
      </p:sp>
    </p:spTree>
    <p:extLst>
      <p:ext uri="{BB962C8B-B14F-4D97-AF65-F5344CB8AC3E}">
        <p14:creationId xmlns:p14="http://schemas.microsoft.com/office/powerpoint/2010/main" val="3137112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223828" y="1638823"/>
            <a:ext cx="11483884" cy="4629150"/>
          </a:xfrm>
        </p:spPr>
        <p:txBody>
          <a:bodyPr>
            <a:noAutofit/>
          </a:bodyPr>
          <a:lstStyle/>
          <a:p>
            <a:pPr marL="0" indent="0" algn="r">
              <a:lnSpc>
                <a:spcPct val="150000"/>
              </a:lnSpc>
              <a:buNone/>
            </a:pPr>
            <a:endParaRPr lang="he-IL" sz="2800" dirty="0" smtClean="0"/>
          </a:p>
          <a:p>
            <a:pPr marL="0" indent="0" algn="r">
              <a:lnSpc>
                <a:spcPct val="150000"/>
              </a:lnSpc>
              <a:buNone/>
            </a:pPr>
            <a:r>
              <a:rPr lang="he-IL" sz="2800" dirty="0" smtClean="0"/>
              <a:t>השלבים</a:t>
            </a:r>
            <a:r>
              <a:rPr lang="he-IL" sz="2800" dirty="0"/>
              <a:t>: </a:t>
            </a:r>
            <a:endParaRPr lang="he-IL" sz="2800" dirty="0" smtClean="0"/>
          </a:p>
          <a:p>
            <a:pPr marL="0" indent="0" algn="r">
              <a:lnSpc>
                <a:spcPct val="150000"/>
              </a:lnSpc>
              <a:buNone/>
            </a:pPr>
            <a:r>
              <a:rPr lang="he-IL" sz="2800" b="1" dirty="0" smtClean="0"/>
              <a:t>1</a:t>
            </a:r>
            <a:r>
              <a:rPr lang="he-IL" sz="2800" b="1" dirty="0"/>
              <a:t>. </a:t>
            </a:r>
            <a:r>
              <a:rPr lang="he-IL" sz="2800" b="1" dirty="0" smtClean="0"/>
              <a:t>לפני ההתערבות</a:t>
            </a:r>
            <a:r>
              <a:rPr lang="he-IL" sz="2800" dirty="0" smtClean="0"/>
              <a:t>: משימות שנועדו </a:t>
            </a:r>
            <a:r>
              <a:rPr lang="he-IL" sz="2800" dirty="0"/>
              <a:t>לבדוק </a:t>
            </a:r>
            <a:r>
              <a:rPr lang="he-IL" sz="2800" dirty="0" smtClean="0"/>
              <a:t>מצב ההתחלתי. </a:t>
            </a:r>
          </a:p>
          <a:p>
            <a:pPr marL="0" indent="0" algn="r">
              <a:lnSpc>
                <a:spcPct val="150000"/>
              </a:lnSpc>
              <a:buNone/>
            </a:pPr>
            <a:r>
              <a:rPr lang="he-IL" sz="2800" b="1" dirty="0" smtClean="0"/>
              <a:t>2. ההתערבות</a:t>
            </a:r>
            <a:r>
              <a:rPr lang="he-IL" sz="2800" dirty="0" smtClean="0"/>
              <a:t>: משימה </a:t>
            </a:r>
            <a:r>
              <a:rPr lang="he-IL" sz="2800" dirty="0"/>
              <a:t>המציגה קונפליקט קוגניטיבי, </a:t>
            </a:r>
            <a:r>
              <a:rPr lang="he-IL" sz="2800" dirty="0" smtClean="0"/>
              <a:t>לעורר המודעות למידול. </a:t>
            </a:r>
          </a:p>
          <a:p>
            <a:pPr marL="0" indent="0" algn="r">
              <a:lnSpc>
                <a:spcPct val="150000"/>
              </a:lnSpc>
              <a:buNone/>
            </a:pPr>
            <a:r>
              <a:rPr lang="he-IL" sz="2800" b="1" dirty="0" smtClean="0"/>
              <a:t>3</a:t>
            </a:r>
            <a:r>
              <a:rPr lang="he-IL" sz="2800" b="1" dirty="0"/>
              <a:t>. </a:t>
            </a:r>
            <a:r>
              <a:rPr lang="he-IL" sz="2800" b="1" dirty="0" smtClean="0"/>
              <a:t>אחרי ההתערבות</a:t>
            </a:r>
            <a:r>
              <a:rPr lang="he-IL" sz="2800" dirty="0" smtClean="0"/>
              <a:t>: משימות נוספות שנועדו </a:t>
            </a:r>
            <a:r>
              <a:rPr lang="he-IL" sz="2800" dirty="0"/>
              <a:t>לבדוק </a:t>
            </a:r>
            <a:r>
              <a:rPr lang="he-IL" sz="2800" dirty="0" smtClean="0"/>
              <a:t>שינויים בתפיסות. </a:t>
            </a:r>
          </a:p>
          <a:p>
            <a:pPr algn="r"/>
            <a:endParaRPr lang="en-US" sz="2800" dirty="0"/>
          </a:p>
        </p:txBody>
      </p:sp>
      <p:sp>
        <p:nvSpPr>
          <p:cNvPr id="2" name="מלבן 1"/>
          <p:cNvSpPr/>
          <p:nvPr/>
        </p:nvSpPr>
        <p:spPr>
          <a:xfrm>
            <a:off x="0" y="490451"/>
            <a:ext cx="10374283" cy="1323439"/>
          </a:xfrm>
          <a:prstGeom prst="rect">
            <a:avLst/>
          </a:prstGeom>
        </p:spPr>
        <p:txBody>
          <a:bodyPr wrap="square">
            <a:spAutoFit/>
          </a:bodyPr>
          <a:lstStyle/>
          <a:p>
            <a:pPr algn="ctr"/>
            <a:r>
              <a:rPr lang="he-IL" sz="4000" dirty="0" smtClean="0">
                <a:solidFill>
                  <a:schemeClr val="accent1"/>
                </a:solidFill>
              </a:rPr>
              <a:t>המחקר התבצע במסגרת שתי סדנאות </a:t>
            </a:r>
          </a:p>
          <a:p>
            <a:pPr algn="ctr"/>
            <a:r>
              <a:rPr lang="he-IL" sz="4000" dirty="0" smtClean="0">
                <a:solidFill>
                  <a:schemeClr val="accent1"/>
                </a:solidFill>
              </a:rPr>
              <a:t>למורים </a:t>
            </a:r>
            <a:r>
              <a:rPr lang="he-IL" sz="4000" dirty="0">
                <a:solidFill>
                  <a:schemeClr val="accent1"/>
                </a:solidFill>
              </a:rPr>
              <a:t>ולפרחי </a:t>
            </a:r>
            <a:r>
              <a:rPr lang="he-IL" sz="4000" dirty="0" smtClean="0">
                <a:solidFill>
                  <a:schemeClr val="accent1"/>
                </a:solidFill>
              </a:rPr>
              <a:t>הוראה</a:t>
            </a:r>
            <a:endParaRPr lang="he-IL" sz="4000" dirty="0">
              <a:solidFill>
                <a:schemeClr val="accent1"/>
              </a:solidFill>
            </a:endParaRPr>
          </a:p>
        </p:txBody>
      </p:sp>
      <p:sp>
        <p:nvSpPr>
          <p:cNvPr id="5" name="מציין מיקום של מספר שקופית 6"/>
          <p:cNvSpPr txBox="1">
            <a:spLocks/>
          </p:cNvSpPr>
          <p:nvPr/>
        </p:nvSpPr>
        <p:spPr>
          <a:xfrm>
            <a:off x="601339" y="6151419"/>
            <a:ext cx="683339"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he-IL" sz="2000" dirty="0" smtClean="0"/>
              <a:t>6</a:t>
            </a:r>
            <a:endParaRPr lang="en-US" dirty="0"/>
          </a:p>
        </p:txBody>
      </p:sp>
    </p:spTree>
    <p:extLst>
      <p:ext uri="{BB962C8B-B14F-4D97-AF65-F5344CB8AC3E}">
        <p14:creationId xmlns:p14="http://schemas.microsoft.com/office/powerpoint/2010/main" val="633111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70808" y="609600"/>
            <a:ext cx="10034210" cy="1320800"/>
          </a:xfrm>
        </p:spPr>
        <p:txBody>
          <a:bodyPr>
            <a:noAutofit/>
          </a:bodyPr>
          <a:lstStyle/>
          <a:p>
            <a:pPr algn="ctr"/>
            <a:r>
              <a:rPr lang="he-IL" sz="4400" dirty="0" smtClean="0">
                <a:latin typeface="+mn-lt"/>
                <a:ea typeface="+mn-ea"/>
                <a:cs typeface="+mn-cs"/>
              </a:rPr>
              <a:t>במחקר שולבו ניתוח </a:t>
            </a:r>
            <a:r>
              <a:rPr lang="he-IL" sz="4400" dirty="0">
                <a:latin typeface="+mn-lt"/>
                <a:ea typeface="+mn-ea"/>
                <a:cs typeface="+mn-cs"/>
              </a:rPr>
              <a:t>כמותני וניתוח </a:t>
            </a:r>
            <a:r>
              <a:rPr lang="he-IL" sz="4400" dirty="0" smtClean="0">
                <a:latin typeface="+mn-lt"/>
                <a:ea typeface="+mn-ea"/>
                <a:cs typeface="+mn-cs"/>
              </a:rPr>
              <a:t>איכותני</a:t>
            </a:r>
            <a:endParaRPr lang="en-US" sz="4400" dirty="0">
              <a:latin typeface="+mn-lt"/>
              <a:ea typeface="+mn-ea"/>
              <a:cs typeface="+mn-cs"/>
            </a:endParaRPr>
          </a:p>
        </p:txBody>
      </p:sp>
      <p:sp>
        <p:nvSpPr>
          <p:cNvPr id="3" name="מציין מיקום תוכן 2"/>
          <p:cNvSpPr>
            <a:spLocks noGrp="1"/>
          </p:cNvSpPr>
          <p:nvPr>
            <p:ph idx="1"/>
          </p:nvPr>
        </p:nvSpPr>
        <p:spPr>
          <a:xfrm>
            <a:off x="825633" y="1802015"/>
            <a:ext cx="9944100" cy="5213416"/>
          </a:xfrm>
        </p:spPr>
        <p:txBody>
          <a:bodyPr>
            <a:noAutofit/>
          </a:bodyPr>
          <a:lstStyle/>
          <a:p>
            <a:pPr marL="0" indent="0" algn="r" rtl="1">
              <a:lnSpc>
                <a:spcPct val="150000"/>
              </a:lnSpc>
              <a:buNone/>
            </a:pPr>
            <a:r>
              <a:rPr lang="he-IL" sz="2800" dirty="0" smtClean="0"/>
              <a:t>בניתוח </a:t>
            </a:r>
            <a:r>
              <a:rPr lang="he-IL" sz="2800" b="1" dirty="0" err="1"/>
              <a:t>הכמותני</a:t>
            </a:r>
            <a:r>
              <a:rPr lang="he-IL" sz="2800" dirty="0"/>
              <a:t> נבדקה מידת ההשפעה של מהלך </a:t>
            </a:r>
            <a:r>
              <a:rPr lang="he-IL" sz="2800" dirty="0" smtClean="0"/>
              <a:t>ההוראה - השוואה </a:t>
            </a:r>
            <a:r>
              <a:rPr lang="he-IL" sz="2800" dirty="0"/>
              <a:t>בין תפיסות </a:t>
            </a:r>
            <a:r>
              <a:rPr lang="he-IL" sz="2800" dirty="0" smtClean="0"/>
              <a:t>המורים ופרחי ההוראה </a:t>
            </a:r>
            <a:r>
              <a:rPr lang="he-IL" sz="2800" dirty="0"/>
              <a:t>בתחילת ההשתלמות </a:t>
            </a:r>
            <a:r>
              <a:rPr lang="he-IL" sz="2800" dirty="0" smtClean="0"/>
              <a:t>לסופה</a:t>
            </a:r>
            <a:r>
              <a:rPr lang="he-IL" sz="2800" dirty="0"/>
              <a:t>. </a:t>
            </a:r>
            <a:endParaRPr lang="he-IL" sz="2800" dirty="0" smtClean="0"/>
          </a:p>
          <a:p>
            <a:pPr marL="0" indent="0" algn="r" rtl="1">
              <a:lnSpc>
                <a:spcPct val="150000"/>
              </a:lnSpc>
              <a:buNone/>
            </a:pPr>
            <a:endParaRPr lang="he-IL" sz="2800" dirty="0" smtClean="0"/>
          </a:p>
          <a:p>
            <a:pPr marL="0" indent="0" algn="r" rtl="1">
              <a:lnSpc>
                <a:spcPct val="150000"/>
              </a:lnSpc>
              <a:buNone/>
            </a:pPr>
            <a:r>
              <a:rPr lang="he-IL" sz="2800" dirty="0" smtClean="0"/>
              <a:t>הניתוח </a:t>
            </a:r>
            <a:r>
              <a:rPr lang="he-IL" sz="2800" b="1" dirty="0"/>
              <a:t>האיכותני</a:t>
            </a:r>
            <a:r>
              <a:rPr lang="he-IL" sz="2800" dirty="0"/>
              <a:t> עקב אחר המאפיינים של תהליך השינוי שעברו המורים ופרחי </a:t>
            </a:r>
            <a:r>
              <a:rPr lang="he-IL" sz="2800" dirty="0" smtClean="0"/>
              <a:t>ההוראה. </a:t>
            </a:r>
            <a:endParaRPr lang="en-US" sz="2800" dirty="0"/>
          </a:p>
          <a:p>
            <a:endParaRPr lang="en-US" sz="2800" dirty="0"/>
          </a:p>
        </p:txBody>
      </p:sp>
      <p:sp>
        <p:nvSpPr>
          <p:cNvPr id="5" name="מציין מיקום של מספר שקופית 6"/>
          <p:cNvSpPr txBox="1">
            <a:spLocks/>
          </p:cNvSpPr>
          <p:nvPr/>
        </p:nvSpPr>
        <p:spPr>
          <a:xfrm>
            <a:off x="601339" y="6151419"/>
            <a:ext cx="683339"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he-IL" sz="2000" dirty="0" smtClean="0"/>
              <a:t>7</a:t>
            </a:r>
            <a:endParaRPr lang="en-US" dirty="0"/>
          </a:p>
        </p:txBody>
      </p:sp>
    </p:spTree>
    <p:extLst>
      <p:ext uri="{BB962C8B-B14F-4D97-AF65-F5344CB8AC3E}">
        <p14:creationId xmlns:p14="http://schemas.microsoft.com/office/powerpoint/2010/main" val="13519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0" y="960332"/>
            <a:ext cx="9435391" cy="5897668"/>
          </a:xfrm>
        </p:spPr>
        <p:txBody>
          <a:bodyPr>
            <a:normAutofit fontScale="55000" lnSpcReduction="20000"/>
          </a:bodyPr>
          <a:lstStyle/>
          <a:p>
            <a:pPr marL="0" indent="0" algn="r">
              <a:lnSpc>
                <a:spcPct val="150000"/>
              </a:lnSpc>
              <a:buNone/>
            </a:pPr>
            <a:r>
              <a:rPr lang="he-IL" sz="5100" dirty="0" smtClean="0"/>
              <a:t> פתרון אישי  </a:t>
            </a:r>
          </a:p>
          <a:p>
            <a:pPr marL="0" indent="0" algn="r">
              <a:lnSpc>
                <a:spcPct val="150000"/>
              </a:lnSpc>
              <a:buNone/>
            </a:pPr>
            <a:r>
              <a:rPr lang="he-IL" sz="5100" dirty="0" smtClean="0"/>
              <a:t> </a:t>
            </a:r>
            <a:r>
              <a:rPr lang="he-IL" sz="5100" dirty="0"/>
              <a:t>התייחסות לפתרונות </a:t>
            </a:r>
            <a:r>
              <a:rPr lang="he-IL" sz="5100" dirty="0" smtClean="0"/>
              <a:t>של אחרים</a:t>
            </a:r>
          </a:p>
          <a:p>
            <a:pPr marL="0" indent="0" algn="r">
              <a:lnSpc>
                <a:spcPct val="150000"/>
              </a:lnSpc>
              <a:buNone/>
            </a:pPr>
            <a:r>
              <a:rPr lang="he-IL" sz="5100" dirty="0" smtClean="0"/>
              <a:t> הצגת מספר </a:t>
            </a:r>
            <a:r>
              <a:rPr lang="he-IL" sz="5100" dirty="0"/>
              <a:t>פתרונות שונים </a:t>
            </a:r>
            <a:r>
              <a:rPr lang="he-IL" sz="5100" dirty="0" smtClean="0"/>
              <a:t>לבעיה </a:t>
            </a:r>
          </a:p>
          <a:p>
            <a:pPr marL="0" indent="0" algn="r">
              <a:lnSpc>
                <a:spcPct val="150000"/>
              </a:lnSpc>
              <a:buNone/>
            </a:pPr>
            <a:r>
              <a:rPr lang="he-IL" sz="5100" dirty="0"/>
              <a:t> </a:t>
            </a:r>
            <a:r>
              <a:rPr lang="he-IL" sz="5100" dirty="0" smtClean="0"/>
              <a:t>קטגוריזציה ומיון בעיות</a:t>
            </a:r>
          </a:p>
          <a:p>
            <a:pPr marL="0" indent="0" algn="r">
              <a:lnSpc>
                <a:spcPct val="150000"/>
              </a:lnSpc>
              <a:buNone/>
            </a:pPr>
            <a:r>
              <a:rPr lang="he-IL" sz="5100" dirty="0" smtClean="0"/>
              <a:t> </a:t>
            </a:r>
            <a:r>
              <a:rPr lang="he-IL" sz="5100" dirty="0"/>
              <a:t>השוואה בין </a:t>
            </a:r>
            <a:r>
              <a:rPr lang="he-IL" sz="5100" dirty="0" smtClean="0"/>
              <a:t>בעיות</a:t>
            </a:r>
          </a:p>
          <a:p>
            <a:pPr marL="0" indent="0" algn="r">
              <a:lnSpc>
                <a:spcPct val="150000"/>
              </a:lnSpc>
              <a:buNone/>
            </a:pPr>
            <a:r>
              <a:rPr lang="he-IL" sz="5100" dirty="0" smtClean="0"/>
              <a:t>התייחסות </a:t>
            </a:r>
            <a:r>
              <a:rPr lang="he-IL" sz="5100" dirty="0"/>
              <a:t>לראיונות </a:t>
            </a:r>
            <a:r>
              <a:rPr lang="he-IL" sz="5100" dirty="0" smtClean="0"/>
              <a:t>של מומחים</a:t>
            </a:r>
          </a:p>
          <a:p>
            <a:pPr marL="0" indent="0" algn="r">
              <a:lnSpc>
                <a:spcPct val="150000"/>
              </a:lnSpc>
              <a:buNone/>
            </a:pPr>
            <a:r>
              <a:rPr lang="he-IL" sz="5100" dirty="0" smtClean="0"/>
              <a:t> דיונים </a:t>
            </a:r>
            <a:r>
              <a:rPr lang="he-IL" sz="5100" dirty="0"/>
              <a:t>שנבנו במיוחד כדי להבליט מאפיינים מסוימים של </a:t>
            </a:r>
            <a:r>
              <a:rPr lang="he-IL" sz="5100" dirty="0" smtClean="0"/>
              <a:t>הבעיות</a:t>
            </a:r>
            <a:endParaRPr lang="he-IL" sz="5100" dirty="0"/>
          </a:p>
          <a:p>
            <a:pPr marL="0" indent="0" algn="r">
              <a:lnSpc>
                <a:spcPct val="150000"/>
              </a:lnSpc>
              <a:buNone/>
            </a:pPr>
            <a:r>
              <a:rPr lang="he-IL" dirty="0"/>
              <a:t> </a:t>
            </a:r>
            <a:endParaRPr lang="he-IL" dirty="0" smtClean="0"/>
          </a:p>
          <a:p>
            <a:pPr marL="0" indent="0" algn="r">
              <a:lnSpc>
                <a:spcPct val="150000"/>
              </a:lnSpc>
              <a:buNone/>
            </a:pPr>
            <a:r>
              <a:rPr lang="he-IL" sz="3600" dirty="0" smtClean="0"/>
              <a:t>              המטרה:  </a:t>
            </a:r>
            <a:r>
              <a:rPr lang="he-IL" sz="3600" dirty="0"/>
              <a:t>להביא לשינוי בתפיסות </a:t>
            </a:r>
            <a:r>
              <a:rPr lang="he-IL" sz="3600" dirty="0" smtClean="0"/>
              <a:t>דרך הקונפליקט הקוגניטיבי </a:t>
            </a:r>
            <a:r>
              <a:rPr lang="he-IL" sz="3600" dirty="0"/>
              <a:t>והתהליך </a:t>
            </a:r>
            <a:r>
              <a:rPr lang="he-IL" sz="3600" dirty="0" smtClean="0"/>
              <a:t>כולו</a:t>
            </a:r>
            <a:endParaRPr lang="he-IL" sz="3600" dirty="0"/>
          </a:p>
        </p:txBody>
      </p:sp>
      <p:sp>
        <p:nvSpPr>
          <p:cNvPr id="2" name="מלבן 1"/>
          <p:cNvSpPr/>
          <p:nvPr/>
        </p:nvSpPr>
        <p:spPr>
          <a:xfrm>
            <a:off x="1462938" y="264369"/>
            <a:ext cx="6779420" cy="769441"/>
          </a:xfrm>
          <a:prstGeom prst="rect">
            <a:avLst/>
          </a:prstGeom>
        </p:spPr>
        <p:txBody>
          <a:bodyPr wrap="none">
            <a:spAutoFit/>
          </a:bodyPr>
          <a:lstStyle/>
          <a:p>
            <a:r>
              <a:rPr lang="he-IL" sz="4400" dirty="0" smtClean="0">
                <a:solidFill>
                  <a:schemeClr val="accent1"/>
                </a:solidFill>
              </a:rPr>
              <a:t>המשימות כללו </a:t>
            </a:r>
            <a:r>
              <a:rPr lang="he-IL" sz="4400" dirty="0">
                <a:solidFill>
                  <a:schemeClr val="accent1"/>
                </a:solidFill>
              </a:rPr>
              <a:t>פעולות </a:t>
            </a:r>
            <a:r>
              <a:rPr lang="he-IL" sz="4400" dirty="0" smtClean="0">
                <a:solidFill>
                  <a:schemeClr val="accent1"/>
                </a:solidFill>
              </a:rPr>
              <a:t>שונות </a:t>
            </a:r>
            <a:endParaRPr lang="en-US" sz="4400" dirty="0">
              <a:solidFill>
                <a:schemeClr val="accent1"/>
              </a:solidFill>
            </a:endParaRPr>
          </a:p>
        </p:txBody>
      </p:sp>
      <p:sp>
        <p:nvSpPr>
          <p:cNvPr id="5" name="מציין מיקום של מספר שקופית 6"/>
          <p:cNvSpPr txBox="1">
            <a:spLocks/>
          </p:cNvSpPr>
          <p:nvPr/>
        </p:nvSpPr>
        <p:spPr>
          <a:xfrm>
            <a:off x="285456" y="6406487"/>
            <a:ext cx="683339"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he-IL" sz="2000" dirty="0" smtClean="0"/>
              <a:t>8</a:t>
            </a:r>
            <a:endParaRPr lang="en-US" dirty="0"/>
          </a:p>
        </p:txBody>
      </p:sp>
    </p:spTree>
    <p:extLst>
      <p:ext uri="{BB962C8B-B14F-4D97-AF65-F5344CB8AC3E}">
        <p14:creationId xmlns:p14="http://schemas.microsoft.com/office/powerpoint/2010/main" val="698383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99479" y="152401"/>
            <a:ext cx="12411503" cy="1037428"/>
          </a:xfrm>
        </p:spPr>
        <p:txBody>
          <a:bodyPr>
            <a:normAutofit fontScale="90000"/>
          </a:bodyPr>
          <a:lstStyle/>
          <a:p>
            <a:pPr marL="0" indent="0" algn="r">
              <a:lnSpc>
                <a:spcPct val="150000"/>
              </a:lnSpc>
            </a:pPr>
            <a:r>
              <a:rPr lang="he-IL" sz="2200" dirty="0" smtClean="0">
                <a:solidFill>
                  <a:schemeClr val="tx1"/>
                </a:solidFill>
                <a:cs typeface="+mn-cs"/>
              </a:rPr>
              <a:t>דוגמה ל-</a:t>
            </a:r>
            <a:r>
              <a:rPr lang="he-IL" sz="2200" dirty="0">
                <a:solidFill>
                  <a:schemeClr val="tx1"/>
                </a:solidFill>
                <a:cs typeface="+mn-cs"/>
              </a:rPr>
              <a:t>3</a:t>
            </a:r>
            <a:r>
              <a:rPr lang="he-IL" sz="2200" dirty="0" smtClean="0">
                <a:solidFill>
                  <a:schemeClr val="tx1"/>
                </a:solidFill>
                <a:cs typeface="+mn-cs"/>
              </a:rPr>
              <a:t> בעיות, בדרך לשינוי תפיסות </a:t>
            </a:r>
            <a:r>
              <a:rPr lang="he-IL" sz="2200" dirty="0" smtClean="0">
                <a:solidFill>
                  <a:schemeClr val="tx1"/>
                </a:solidFill>
              </a:rPr>
              <a:t/>
            </a:r>
            <a:br>
              <a:rPr lang="he-IL" sz="2200" dirty="0" smtClean="0">
                <a:solidFill>
                  <a:schemeClr val="tx1"/>
                </a:solidFill>
              </a:rPr>
            </a:br>
            <a:r>
              <a:rPr lang="he-IL" sz="2700" dirty="0" smtClean="0">
                <a:solidFill>
                  <a:schemeClr val="tx1"/>
                </a:solidFill>
              </a:rPr>
              <a:t>                         </a:t>
            </a:r>
            <a:r>
              <a:rPr lang="he-IL" dirty="0" smtClean="0">
                <a:cs typeface="+mn-cs"/>
              </a:rPr>
              <a:t>הרעיון </a:t>
            </a:r>
            <a:r>
              <a:rPr lang="he-IL" dirty="0">
                <a:cs typeface="+mn-cs"/>
              </a:rPr>
              <a:t>למחקר עלה בעקבות </a:t>
            </a:r>
            <a:r>
              <a:rPr lang="he-IL" dirty="0" smtClean="0">
                <a:cs typeface="+mn-cs"/>
              </a:rPr>
              <a:t>פתרונו </a:t>
            </a:r>
            <a:r>
              <a:rPr lang="he-IL" dirty="0">
                <a:cs typeface="+mn-cs"/>
              </a:rPr>
              <a:t>של רום, תלמיד כיתה ו</a:t>
            </a:r>
            <a:r>
              <a:rPr lang="he-IL" dirty="0" smtClean="0">
                <a:cs typeface="+mn-cs"/>
              </a:rPr>
              <a:t>'</a:t>
            </a:r>
            <a:endParaRPr lang="en-US" dirty="0">
              <a:solidFill>
                <a:schemeClr val="tx1"/>
              </a:solidFill>
              <a:cs typeface="+mn-cs"/>
            </a:endParaRPr>
          </a:p>
        </p:txBody>
      </p:sp>
      <p:sp>
        <p:nvSpPr>
          <p:cNvPr id="3" name="מציין מיקום תוכן 2"/>
          <p:cNvSpPr>
            <a:spLocks noGrp="1"/>
          </p:cNvSpPr>
          <p:nvPr>
            <p:ph idx="1"/>
          </p:nvPr>
        </p:nvSpPr>
        <p:spPr>
          <a:xfrm>
            <a:off x="276182" y="1416643"/>
            <a:ext cx="11260183" cy="5554980"/>
          </a:xfrm>
        </p:spPr>
        <p:txBody>
          <a:bodyPr>
            <a:normAutofit fontScale="25000" lnSpcReduction="20000"/>
          </a:bodyPr>
          <a:lstStyle/>
          <a:p>
            <a:pPr marL="0" indent="0" algn="ctr" rtl="1">
              <a:lnSpc>
                <a:spcPct val="170000"/>
              </a:lnSpc>
              <a:buNone/>
            </a:pPr>
            <a:endParaRPr lang="he-IL" sz="9800" b="1" i="1" dirty="0" smtClean="0"/>
          </a:p>
          <a:p>
            <a:pPr marL="0" indent="0" algn="ctr" rtl="1">
              <a:lnSpc>
                <a:spcPct val="170000"/>
              </a:lnSpc>
              <a:buNone/>
            </a:pPr>
            <a:r>
              <a:rPr lang="he-IL" sz="9800" b="1" i="1" dirty="0" smtClean="0"/>
              <a:t>בעיית </a:t>
            </a:r>
            <a:r>
              <a:rPr lang="he-IL" sz="9800" b="1" i="1" dirty="0"/>
              <a:t>כרטיס ההגרלה </a:t>
            </a:r>
            <a:endParaRPr lang="en-US" sz="9800" b="1" dirty="0"/>
          </a:p>
          <a:p>
            <a:pPr marL="0" indent="0" algn="ctr" rtl="1">
              <a:lnSpc>
                <a:spcPct val="170000"/>
              </a:lnSpc>
              <a:spcBef>
                <a:spcPts val="0"/>
              </a:spcBef>
              <a:buNone/>
            </a:pPr>
            <a:r>
              <a:rPr lang="he-IL" sz="11200" dirty="0"/>
              <a:t>שני חברים קנו יחד כרטיס הגרלה, </a:t>
            </a:r>
          </a:p>
          <a:p>
            <a:pPr marL="0" indent="0" algn="ctr" rtl="1">
              <a:lnSpc>
                <a:spcPct val="170000"/>
              </a:lnSpc>
              <a:spcBef>
                <a:spcPts val="0"/>
              </a:spcBef>
              <a:buNone/>
            </a:pPr>
            <a:r>
              <a:rPr lang="he-IL" sz="11200" dirty="0"/>
              <a:t>   האחד שילם </a:t>
            </a:r>
            <a:r>
              <a:rPr lang="he-IL" sz="11200" b="1" dirty="0"/>
              <a:t>3</a:t>
            </a:r>
            <a:r>
              <a:rPr lang="he-IL" sz="11200" dirty="0"/>
              <a:t> ש"ח, והשני – </a:t>
            </a:r>
            <a:r>
              <a:rPr lang="he-IL" sz="11200" b="1" dirty="0"/>
              <a:t>2</a:t>
            </a:r>
            <a:r>
              <a:rPr lang="he-IL" sz="11200" dirty="0"/>
              <a:t> ש"ח. </a:t>
            </a:r>
          </a:p>
          <a:p>
            <a:pPr marL="0" indent="0" algn="ctr" rtl="1">
              <a:lnSpc>
                <a:spcPct val="170000"/>
              </a:lnSpc>
              <a:spcBef>
                <a:spcPts val="0"/>
              </a:spcBef>
              <a:buNone/>
            </a:pPr>
            <a:r>
              <a:rPr lang="he-IL" sz="11200" dirty="0"/>
              <a:t>   הכרטיס שקנו זיכה אותם ב-</a:t>
            </a:r>
            <a:r>
              <a:rPr lang="he-IL" sz="11200" b="1" dirty="0"/>
              <a:t>40</a:t>
            </a:r>
            <a:r>
              <a:rPr lang="he-IL" sz="11200" dirty="0"/>
              <a:t> ש"ח. </a:t>
            </a:r>
          </a:p>
          <a:p>
            <a:pPr marL="0" indent="0" algn="ctr" rtl="1">
              <a:lnSpc>
                <a:spcPct val="170000"/>
              </a:lnSpc>
              <a:spcBef>
                <a:spcPts val="0"/>
              </a:spcBef>
              <a:buNone/>
            </a:pPr>
            <a:r>
              <a:rPr lang="he-IL" sz="11200" dirty="0"/>
              <a:t>     כיצד עליהם לחלק ביניהם את הזכייה?</a:t>
            </a:r>
          </a:p>
          <a:p>
            <a:pPr marL="0" indent="0" algn="ctr" rtl="1">
              <a:lnSpc>
                <a:spcPct val="120000"/>
              </a:lnSpc>
              <a:spcBef>
                <a:spcPts val="1800"/>
              </a:spcBef>
              <a:buNone/>
            </a:pPr>
            <a:endParaRPr lang="he-IL" sz="6400" dirty="0" smtClean="0"/>
          </a:p>
          <a:p>
            <a:pPr marL="0" indent="0" algn="ctr" rtl="1">
              <a:lnSpc>
                <a:spcPct val="120000"/>
              </a:lnSpc>
              <a:spcBef>
                <a:spcPts val="1800"/>
              </a:spcBef>
              <a:buNone/>
            </a:pPr>
            <a:r>
              <a:rPr lang="he-IL" sz="6400" dirty="0" smtClean="0"/>
              <a:t>הבעיה </a:t>
            </a:r>
            <a:r>
              <a:rPr lang="he-IL" sz="6400" dirty="0"/>
              <a:t>מופיעה בספרי הלימוד כך שלצורך פתרונה מתאים ליישם חלוקה של סכום מסוים באותו יחס שבו בוצעו ההשקעות, </a:t>
            </a:r>
            <a:endParaRPr lang="he-IL" sz="6400" dirty="0" smtClean="0"/>
          </a:p>
          <a:p>
            <a:pPr marL="0" indent="0" algn="ctr" rtl="1">
              <a:lnSpc>
                <a:spcPct val="120000"/>
              </a:lnSpc>
              <a:spcBef>
                <a:spcPts val="1800"/>
              </a:spcBef>
              <a:buNone/>
            </a:pPr>
            <a:r>
              <a:rPr lang="he-IL" sz="6400" dirty="0" smtClean="0"/>
              <a:t>בהנחה </a:t>
            </a:r>
            <a:r>
              <a:rPr lang="he-IL" sz="6400" dirty="0"/>
              <a:t>שכל שקל מושקע </a:t>
            </a:r>
            <a:r>
              <a:rPr lang="he-IL" sz="6400" dirty="0" err="1" smtClean="0"/>
              <a:t>ישא</a:t>
            </a:r>
            <a:r>
              <a:rPr lang="he-IL" sz="6400" dirty="0" smtClean="0"/>
              <a:t> אותו </a:t>
            </a:r>
            <a:r>
              <a:rPr lang="he-IL" sz="6400" dirty="0"/>
              <a:t>רווח. </a:t>
            </a:r>
          </a:p>
          <a:p>
            <a:pPr marL="0" indent="0" algn="ctr" rtl="1">
              <a:lnSpc>
                <a:spcPct val="170000"/>
              </a:lnSpc>
              <a:buNone/>
            </a:pPr>
            <a:endParaRPr lang="en-US" sz="12800" b="1" dirty="0"/>
          </a:p>
          <a:p>
            <a:pPr marL="0" indent="0" algn="r">
              <a:buNone/>
            </a:pPr>
            <a:r>
              <a:rPr lang="he-IL" sz="8600" b="1" dirty="0"/>
              <a:t/>
            </a:r>
            <a:br>
              <a:rPr lang="he-IL" sz="8600" b="1" dirty="0"/>
            </a:br>
            <a:endParaRPr lang="en-US" sz="8600" dirty="0"/>
          </a:p>
        </p:txBody>
      </p:sp>
      <p:sp>
        <p:nvSpPr>
          <p:cNvPr id="5" name="מציין מיקום של מספר שקופית 6"/>
          <p:cNvSpPr txBox="1">
            <a:spLocks/>
          </p:cNvSpPr>
          <p:nvPr/>
        </p:nvSpPr>
        <p:spPr>
          <a:xfrm>
            <a:off x="601339" y="6151419"/>
            <a:ext cx="683339"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he-IL" sz="2000" dirty="0" smtClean="0"/>
              <a:t>9</a:t>
            </a:r>
            <a:endParaRPr lang="en-US" dirty="0"/>
          </a:p>
        </p:txBody>
      </p:sp>
    </p:spTree>
    <p:extLst>
      <p:ext uri="{BB962C8B-B14F-4D97-AF65-F5344CB8AC3E}">
        <p14:creationId xmlns:p14="http://schemas.microsoft.com/office/powerpoint/2010/main" val="2633590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פיאה">
  <a:themeElements>
    <a:clrScheme name="ירוק כחול">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פיאה">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פיאה">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ירוק כחול">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themeOverride>
</file>

<file path=docProps/app.xml><?xml version="1.0" encoding="utf-8"?>
<Properties xmlns="http://schemas.openxmlformats.org/officeDocument/2006/extended-properties" xmlns:vt="http://schemas.openxmlformats.org/officeDocument/2006/docPropsVTypes">
  <Template/>
  <TotalTime>20695</TotalTime>
  <Words>2011</Words>
  <Application>Microsoft Office PowerPoint</Application>
  <PresentationFormat>Widescreen</PresentationFormat>
  <Paragraphs>271</Paragraphs>
  <Slides>37</Slides>
  <Notes>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37</vt:i4>
      </vt:variant>
    </vt:vector>
  </HeadingPairs>
  <TitlesOfParts>
    <vt:vector size="47" baseType="lpstr">
      <vt:lpstr>Arial</vt:lpstr>
      <vt:lpstr>Calibri</vt:lpstr>
      <vt:lpstr>Gisha</vt:lpstr>
      <vt:lpstr>Guttman Yad-Brush</vt:lpstr>
      <vt:lpstr>Times New Roman</vt:lpstr>
      <vt:lpstr>Trebuchet MS</vt:lpstr>
      <vt:lpstr>Wingdings 3</vt:lpstr>
      <vt:lpstr>פיאה</vt:lpstr>
      <vt:lpstr>משוואה</vt:lpstr>
      <vt:lpstr>Worksheet</vt:lpstr>
      <vt:lpstr>האם ניתן להשפיע על  תפיסות מורים ופרחי הוראה  בפתרון בעיות יחס ופרופורציה?</vt:lpstr>
      <vt:lpstr>מהו מידול? </vt:lpstr>
      <vt:lpstr>PowerPoint Presentation</vt:lpstr>
      <vt:lpstr>PowerPoint Presentation</vt:lpstr>
      <vt:lpstr>שאלת המחקר המרכזית </vt:lpstr>
      <vt:lpstr>PowerPoint Presentation</vt:lpstr>
      <vt:lpstr>במחקר שולבו ניתוח כמותני וניתוח איכותני</vt:lpstr>
      <vt:lpstr>PowerPoint Presentation</vt:lpstr>
      <vt:lpstr>דוגמה ל-3 בעיות, בדרך לשינוי תפיסות                           הרעיון למחקר עלה בעקבות פתרונו של רום, תלמיד כיתה ו'</vt:lpstr>
      <vt:lpstr>רום, הציג שלושה פתרונות שונים לבעיה  ייצג ונימק בעזרת מודל מתמטי מתאים  </vt:lpstr>
      <vt:lpstr>PowerPoint Presentation</vt:lpstr>
      <vt:lpstr>PowerPoint Presentation</vt:lpstr>
      <vt:lpstr>PowerPoint Presentation</vt:lpstr>
      <vt:lpstr>הטיעון המרכזי ששכנע אותי</vt:lpstr>
      <vt:lpstr>PowerPoint Presentation</vt:lpstr>
      <vt:lpstr>PowerPoint Presentation</vt:lpstr>
      <vt:lpstr>PowerPoint Presentation</vt:lpstr>
      <vt:lpstr>PowerPoint Presentation</vt:lpstr>
      <vt:lpstr>     הבעיות דומות במבנה ובמודל המתמטי                                           המתאים לפתרון</vt:lpstr>
      <vt:lpstr>PowerPoint Presentation</vt:lpstr>
      <vt:lpstr>PowerPoint Presentation</vt:lpstr>
      <vt:lpstr>PowerPoint Presentation</vt:lpstr>
      <vt:lpstr>השוואה בין הבעיות</vt:lpstr>
      <vt:lpstr>PowerPoint Presentation</vt:lpstr>
      <vt:lpstr>PowerPoint Presentation</vt:lpstr>
      <vt:lpstr>PowerPoint Presentation</vt:lpstr>
      <vt:lpstr>מיון וקטגוריזציה של בעיות הוצגו 6 בעיות - יחס וממוצע</vt:lpstr>
      <vt:lpstr>PowerPoint Presentation</vt:lpstr>
      <vt:lpstr>PowerPoint Presentation</vt:lpstr>
      <vt:lpstr>מספר פתרונות שונים לבעיה</vt:lpstr>
      <vt:lpstr>בעיית אורך הדג</vt:lpstr>
      <vt:lpstr>PowerPoint Presentation</vt:lpstr>
      <vt:lpstr>תכנית ההתערבות הביאה לשיפור ביכולת ההבחנה בין סוגי הבעיות</vt:lpstr>
      <vt:lpstr>תרומה ומסקנות</vt:lpstr>
      <vt:lpstr>PowerPoint Presentation</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ההשפעה של ניתוח-על של מידול על תפיסות מורים את תפקיד המתמטיקה בפתרון בעיות</dc:title>
  <dc:creator>Ronit Cyncynatus</dc:creator>
  <cp:lastModifiedBy>user</cp:lastModifiedBy>
  <cp:revision>612</cp:revision>
  <cp:lastPrinted>2014-05-12T12:59:04Z</cp:lastPrinted>
  <dcterms:created xsi:type="dcterms:W3CDTF">2014-04-29T06:49:11Z</dcterms:created>
  <dcterms:modified xsi:type="dcterms:W3CDTF">2017-04-04T09:41:26Z</dcterms:modified>
</cp:coreProperties>
</file>